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4"/>
  </p:notesMasterIdLst>
  <p:sldIdLst>
    <p:sldId id="487" r:id="rId3"/>
    <p:sldId id="507" r:id="rId4"/>
    <p:sldId id="504" r:id="rId5"/>
    <p:sldId id="539" r:id="rId6"/>
    <p:sldId id="505" r:id="rId7"/>
    <p:sldId id="506" r:id="rId8"/>
    <p:sldId id="540" r:id="rId9"/>
    <p:sldId id="488" r:id="rId10"/>
    <p:sldId id="534" r:id="rId11"/>
    <p:sldId id="535" r:id="rId12"/>
    <p:sldId id="508" r:id="rId13"/>
    <p:sldId id="284" r:id="rId14"/>
    <p:sldId id="285" r:id="rId15"/>
    <p:sldId id="286" r:id="rId16"/>
    <p:sldId id="538" r:id="rId17"/>
    <p:sldId id="536" r:id="rId18"/>
    <p:sldId id="287" r:id="rId19"/>
    <p:sldId id="288" r:id="rId20"/>
    <p:sldId id="290" r:id="rId21"/>
    <p:sldId id="291" r:id="rId22"/>
    <p:sldId id="509" r:id="rId23"/>
    <p:sldId id="510" r:id="rId24"/>
    <p:sldId id="511" r:id="rId25"/>
    <p:sldId id="512" r:id="rId26"/>
    <p:sldId id="513" r:id="rId27"/>
    <p:sldId id="514" r:id="rId28"/>
    <p:sldId id="515" r:id="rId29"/>
    <p:sldId id="516" r:id="rId30"/>
    <p:sldId id="517" r:id="rId31"/>
    <p:sldId id="518" r:id="rId32"/>
    <p:sldId id="519" r:id="rId33"/>
    <p:sldId id="520" r:id="rId34"/>
    <p:sldId id="521" r:id="rId35"/>
    <p:sldId id="448" r:id="rId36"/>
    <p:sldId id="526" r:id="rId37"/>
    <p:sldId id="527" r:id="rId38"/>
    <p:sldId id="528" r:id="rId39"/>
    <p:sldId id="529" r:id="rId40"/>
    <p:sldId id="530" r:id="rId41"/>
    <p:sldId id="541" r:id="rId42"/>
    <p:sldId id="53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4C836-458D-7049-9AAC-D805B190D85D}" type="datetimeFigureOut">
              <a:rPr lang="en-US" smtClean="0"/>
              <a:t>1/17/24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DE4C8-0267-7C42-83B9-C11BDD04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4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DE4C8-0267-7C42-83B9-C11BDD048B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75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9C15-9287-E043-9FD4-746884031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24917-D326-744A-A056-D2260FE42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9F09E-95D2-4A47-8AA2-D60469CA3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2ACC-929A-9C42-A97C-55970EC0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5CD27-8533-084B-96CC-9BD0F9EF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8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F595-19F9-5749-88F9-CA494377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5FA91-F6C1-6940-9BC2-7BED3CA67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318B4-304C-D945-AC39-3C07AE5AB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3B9D7-F0AB-FD43-A387-89D7EFF0E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2BFD8-F0E3-BE47-9AAB-4C7B9639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0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0FB094-D3D9-2E4E-9C53-AF38F818A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77605-B471-384E-A632-81E746515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00DDD-D873-6F4F-990B-2FB0218EA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1A7B0-30A6-2247-81DE-E1754DCD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081C0-66E4-4D4C-8819-953F6752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26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32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1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1/17/24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59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1/17/24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58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1/17/24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18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1/17/24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60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1/17/24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0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4269-8D04-384C-8F94-E0DF933D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EB2A3-6F46-2B4F-A8B9-C2946821A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FEB2-3972-8446-9F34-1CA03238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5C465-E90B-AC4D-9377-890DDCC35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5A722-F849-7F44-B1B5-6B5D1E7B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94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1/17/24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86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112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97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A97A-BD81-A74A-B57C-8739880EA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DDCDF-B190-BF4D-89D5-EF06D2584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81EAF-174E-854C-B327-C99F6F54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9679F-2666-6F43-91FA-06E38B4D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E7869-840B-2243-9291-057064C0D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3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3C57-4AFA-2A4F-A830-80507F2A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705D8-6FF5-B944-90DE-B3AE04978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ACD44-89EA-F049-828E-9D73CB98D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F4460-D1F5-D649-A77C-7A397FC1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1/17/24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B74A0-0BF3-924D-95C4-AC5F9098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90FA6-C4E1-5E42-ABF2-F998A635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4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150DD-1B49-5045-9B34-BEFDBFFDA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21206-9B31-0042-AD08-5ABD23994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C760F-525C-8747-A9F8-31DBDB374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3AEF6-215B-8C41-92A0-228CA947A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13A34E-C0AB-B14B-A445-4D2AE3527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54316-92E2-1F4E-A350-EA49EE0A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1/17/24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C0A59-4637-3E4C-9D3C-8CFA4782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FCE099-43BE-0D46-B519-0C505E52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20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4FCA-1A61-D043-8F17-B4D7B6C4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532D5-BCDF-F24B-9384-DD3A7311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1/17/24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78059-C740-714F-881F-292C67E03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34A54-62FB-D446-B393-28DFA1A9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7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6F3605-B714-4E4B-8F4B-361EC52C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1/17/24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B2C85-CF07-B345-BED6-AE924899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CB935-4160-CD4E-A1F9-C3DC47FB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6B6E-2286-3B45-8284-0170917F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88AA-9224-5E45-8D27-E3586FD50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270B1-5D05-7F49-913C-583210AC2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D2994-9A73-C84C-9FB0-3ED0BB98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1/17/24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349A8-99B9-9D4C-A748-FEAC38D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E7D0F-2663-1041-9139-E17E8FB5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07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15A7-386D-FB4B-9B2F-7F873A08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053BEA-DC56-7846-A2B4-A249297EBB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9CAE4-CE90-1D43-BEE6-8A15DFD8D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46F4C-D311-6C4D-BC3F-1AE7FFF7D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1/17/24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53A56-0B02-644B-8527-95B145A39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C37E0-06D4-A148-A1BC-27EF8E4D2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0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3318E-A22D-4E4B-9C8A-9C5E909E1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E7527-7532-CA4A-B4F5-C6CDC0D97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D6149-825C-EE4B-97FD-E18B3BD2D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C4C84-B1BE-194D-AE8C-7238765069F2}" type="datetimeFigureOut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8B61F-1063-994C-A16E-0163ED008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95A1B-1FED-3F40-880C-B2B48FE8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9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0.png"/><Relationship Id="rId7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4.emf"/><Relationship Id="rId4" Type="http://schemas.openxmlformats.org/officeDocument/2006/relationships/image" Target="../media/image11.png"/><Relationship Id="rId9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0.emf"/><Relationship Id="rId7" Type="http://schemas.openxmlformats.org/officeDocument/2006/relationships/image" Target="../media/image1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emf"/><Relationship Id="rId5" Type="http://schemas.openxmlformats.org/officeDocument/2006/relationships/image" Target="../media/image15.emf"/><Relationship Id="rId4" Type="http://schemas.openxmlformats.org/officeDocument/2006/relationships/image" Target="../media/image21.emf"/><Relationship Id="rId9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0.png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5.emf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51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0C99-CAEA-1647-B469-AFE615AE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Assuming problem is axisymmetric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9D693-1E27-1A46-8EC3-79DA90DC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E2E81AA6-6336-C04D-8271-540F971EF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55" y="2379700"/>
            <a:ext cx="6057900" cy="62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CB14A1-C1ED-054C-A125-96FE5905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70" y="3233349"/>
            <a:ext cx="3328293" cy="722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1BE89-7DCE-FE44-B18C-A2F1EF744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089" y="3150418"/>
            <a:ext cx="2527366" cy="810665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FD7897AD-38A1-DA41-80ED-4995F98A71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55" y="5423197"/>
            <a:ext cx="4914900" cy="927100"/>
          </a:xfrm>
          <a:prstGeom prst="rect">
            <a:avLst/>
          </a:prstGeom>
        </p:spPr>
      </p:pic>
      <p:pic>
        <p:nvPicPr>
          <p:cNvPr id="10" name="Picture 7" descr="temp_3Dslice.png">
            <a:extLst>
              <a:ext uri="{FF2B5EF4-FFF2-40B4-BE49-F238E27FC236}">
                <a16:creationId xmlns:a16="http://schemas.microsoft.com/office/drawing/2014/main" id="{D7703898-5F96-D344-A1E4-85A848F0600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8363853" y="1895417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latex-image-1.pdf">
            <a:extLst>
              <a:ext uri="{FF2B5EF4-FFF2-40B4-BE49-F238E27FC236}">
                <a16:creationId xmlns:a16="http://schemas.microsoft.com/office/drawing/2014/main" id="{ADF35641-0E5D-E740-8499-68BE8BD0BF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566" y="4274024"/>
            <a:ext cx="2730500" cy="279400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ABEDC5EE-6D0F-D24A-85C8-008EFB58F1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73" y="4866365"/>
            <a:ext cx="5638800" cy="330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EF7DC7-AD89-4248-838E-F162BDA380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3205"/>
          <a:stretch/>
        </p:blipFill>
        <p:spPr>
          <a:xfrm>
            <a:off x="4327273" y="4058864"/>
            <a:ext cx="3654810" cy="5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77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A7B8E-E8E7-C940-A8E7-00066C18B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for the stress from the strain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8E989-B394-1B47-B414-17F732EDE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1571246"/>
          </a:xfrm>
        </p:spPr>
        <p:txBody>
          <a:bodyPr/>
          <a:lstStyle/>
          <a:p>
            <a:r>
              <a:rPr lang="en-US" dirty="0"/>
              <a:t>Assume isotropic materials</a:t>
            </a:r>
          </a:p>
          <a:p>
            <a:r>
              <a:rPr lang="en-US" dirty="0"/>
              <a:t>Can perform matrix multiplication for the calculation of the stress, given the displacements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FEB6B-CD11-A842-96DF-21035E8B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5A0E69B-6BBF-5441-A8DA-3A4052CFC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744" y="3812146"/>
            <a:ext cx="80010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71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91307-3824-C543-AB7F-ADF93E82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simplify the problem to be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0E75F-BDF3-D247-B981-9F35E4CFA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19" y="3202096"/>
            <a:ext cx="10972800" cy="2127906"/>
          </a:xfrm>
        </p:spPr>
        <p:txBody>
          <a:bodyPr/>
          <a:lstStyle/>
          <a:p>
            <a:r>
              <a:rPr lang="en-US" dirty="0"/>
              <a:t>No change in Z: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A0A9E-EDF6-2F43-8DFA-77791306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13CB1A3-DFCF-E84F-97B4-3983A4302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03" y="2049277"/>
            <a:ext cx="2717800" cy="5334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8C5CF162-EF89-D74B-B8D7-F828CA040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994" y="2722741"/>
            <a:ext cx="1028700" cy="2032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B3E60D03-24EF-0E4F-AB00-1B7248B30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19" y="2661668"/>
            <a:ext cx="2053590" cy="32131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9458A795-BA0C-F148-A6F6-8CEA551FE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77" y="2200218"/>
            <a:ext cx="2730500" cy="2794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E3A4E809-B45A-954F-923A-BA8BDCAAC5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852"/>
          <a:stretch/>
        </p:blipFill>
        <p:spPr>
          <a:xfrm>
            <a:off x="2675096" y="4105996"/>
            <a:ext cx="3098426" cy="6223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671C2DB-7367-D541-9940-7F3D92AC198C}"/>
              </a:ext>
            </a:extLst>
          </p:cNvPr>
          <p:cNvGrpSpPr/>
          <p:nvPr/>
        </p:nvGrpSpPr>
        <p:grpSpPr>
          <a:xfrm>
            <a:off x="6080377" y="4092805"/>
            <a:ext cx="2629141" cy="648682"/>
            <a:chOff x="1617503" y="3054713"/>
            <a:chExt cx="2269568" cy="5315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FDBCF9E-34E9-064F-875C-362C186AF5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389" r="38653" b="10303"/>
            <a:stretch/>
          </p:blipFill>
          <p:spPr>
            <a:xfrm>
              <a:off x="1617503" y="3054713"/>
              <a:ext cx="1847767" cy="5315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BB83F34-12D5-B943-B136-D61AE35EB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5038" t="18712" b="20608"/>
            <a:stretch/>
          </p:blipFill>
          <p:spPr>
            <a:xfrm>
              <a:off x="3436407" y="3122187"/>
              <a:ext cx="450664" cy="396656"/>
            </a:xfrm>
            <a:prstGeom prst="rect">
              <a:avLst/>
            </a:prstGeom>
          </p:spPr>
        </p:pic>
      </p:grpSp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C5B09682-1B58-2D43-BE17-7E6B584B67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03" y="5403354"/>
            <a:ext cx="1828800" cy="622300"/>
          </a:xfrm>
          <a:prstGeom prst="rect">
            <a:avLst/>
          </a:prstGeom>
        </p:spPr>
      </p:pic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1444CCA8-70BB-E74E-AD8C-C31B6EEB2F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77" y="5420868"/>
            <a:ext cx="5118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23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36D1F-E758-8047-A7B5-7CB665C8C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strain and stress in the pellet for 1D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11C9B-CFE5-FE4C-905A-6AEBAC386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Assume the radial displacement in the fuel pellet is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dirty="0"/>
              <a:t>(r) = 0.05r cm.</a:t>
            </a:r>
          </a:p>
          <a:p>
            <a:r>
              <a:rPr lang="en-US" dirty="0"/>
              <a:t>What is the strain tensor?						At the outer edge: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are dealing with UO</a:t>
            </a:r>
            <a:r>
              <a:rPr lang="en-US" baseline="-25000" dirty="0"/>
              <a:t>2</a:t>
            </a:r>
            <a:r>
              <a:rPr lang="en-US" dirty="0"/>
              <a:t>, so E = 200 </a:t>
            </a:r>
            <a:r>
              <a:rPr lang="en-US" dirty="0" err="1"/>
              <a:t>GPa</a:t>
            </a:r>
            <a:r>
              <a:rPr lang="en-US" dirty="0"/>
              <a:t> and </a:t>
            </a:r>
            <a:r>
              <a:rPr lang="en-US" dirty="0" err="1"/>
              <a:t>ν</a:t>
            </a:r>
            <a:r>
              <a:rPr lang="en-US" dirty="0"/>
              <a:t> = 0.345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</a:t>
            </a:r>
            <a:r>
              <a:rPr lang="en-US" baseline="-25000" dirty="0"/>
              <a:t>11</a:t>
            </a:r>
            <a:r>
              <a:rPr lang="en-US" dirty="0"/>
              <a:t> = E (1 – </a:t>
            </a:r>
            <a:r>
              <a:rPr lang="en-US" dirty="0" err="1"/>
              <a:t>ν</a:t>
            </a:r>
            <a:r>
              <a:rPr lang="en-US" dirty="0"/>
              <a:t>)/((1+ν)( 1–2 </a:t>
            </a:r>
            <a:r>
              <a:rPr lang="en-US" dirty="0" err="1"/>
              <a:t>ν</a:t>
            </a:r>
            <a:r>
              <a:rPr lang="en-US" dirty="0"/>
              <a:t>)) = 200*(1–0.345)/(1.345*(1–2*.345)) = 314.2 </a:t>
            </a:r>
            <a:r>
              <a:rPr lang="en-US" dirty="0" err="1"/>
              <a:t>Gpa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en-US" baseline="-25000" dirty="0"/>
              <a:t>12</a:t>
            </a:r>
            <a:r>
              <a:rPr lang="en-US" dirty="0"/>
              <a:t> = E </a:t>
            </a:r>
            <a:r>
              <a:rPr lang="en-US" dirty="0" err="1"/>
              <a:t>ν</a:t>
            </a:r>
            <a:r>
              <a:rPr lang="en-US" dirty="0"/>
              <a:t>/((1+ν)( 1–2 </a:t>
            </a:r>
            <a:r>
              <a:rPr lang="en-US" dirty="0" err="1"/>
              <a:t>ν</a:t>
            </a:r>
            <a:r>
              <a:rPr lang="en-US" dirty="0"/>
              <a:t>)) = 200*0.345/(1.345*(1–2*.345)) = 165.5 </a:t>
            </a:r>
            <a:r>
              <a:rPr lang="en-US" dirty="0" err="1"/>
              <a:t>Gpa</a:t>
            </a:r>
            <a:endParaRPr lang="en-US" dirty="0"/>
          </a:p>
          <a:p>
            <a:r>
              <a:rPr lang="en-US" dirty="0"/>
              <a:t>Now we can calculate the stresses</a:t>
            </a:r>
          </a:p>
          <a:p>
            <a:pPr lvl="1"/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 = 0.05*314.2 + 0.05*165.5 = 23.98 </a:t>
            </a:r>
            <a:r>
              <a:rPr lang="en-US" dirty="0" err="1"/>
              <a:t>GPa</a:t>
            </a:r>
            <a:endParaRPr lang="en-US" dirty="0"/>
          </a:p>
          <a:p>
            <a:pPr lvl="1"/>
            <a:r>
              <a:rPr lang="en-US" dirty="0" err="1"/>
              <a:t>σ</a:t>
            </a:r>
            <a:r>
              <a:rPr lang="en-US" baseline="-25000" dirty="0" err="1"/>
              <a:t>θθ</a:t>
            </a:r>
            <a:r>
              <a:rPr lang="en-US" dirty="0"/>
              <a:t> = 0.05*165.5 + 0.05*314.2 = 23.98 </a:t>
            </a:r>
            <a:r>
              <a:rPr lang="en-US" dirty="0" err="1"/>
              <a:t>GPa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E9A05-76DE-354E-91AD-9D840AAC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0C31FBF3-A63A-AF4F-AC64-5527BDB6C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074" y="2522948"/>
            <a:ext cx="1550912" cy="527741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79D9D4A1-F41B-C448-BEF5-0FC692521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0" y="2522947"/>
            <a:ext cx="1540142" cy="527741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CB843610-6111-554F-8147-80A3F32CF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11" y="3737711"/>
            <a:ext cx="4561253" cy="554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9643D7-4868-6143-B38C-B48118A08789}"/>
                  </a:ext>
                </a:extLst>
              </p:cNvPr>
              <p:cNvSpPr/>
              <p:nvPr/>
            </p:nvSpPr>
            <p:spPr>
              <a:xfrm>
                <a:off x="7328688" y="5342965"/>
                <a:ext cx="1609124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3.98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23.98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9643D7-4868-6143-B38C-B48118A08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688" y="5342965"/>
                <a:ext cx="1609124" cy="554254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592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AE9E-F1F4-2848-B301-6A7671E20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7AFD4-C10F-0849-9920-AFB3F2BD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the stress and strain tensors in the center and at the outer edge (r = 0.5 cm) in 1D axisymmetric coordinates in a fuel pellet with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dirty="0"/>
              <a:t>(r) = r</a:t>
            </a:r>
            <a:r>
              <a:rPr lang="en-US" baseline="30000" dirty="0"/>
              <a:t>2</a:t>
            </a:r>
            <a:r>
              <a:rPr lang="en-US" dirty="0"/>
              <a:t>/5. C</a:t>
            </a:r>
            <a:r>
              <a:rPr lang="en-US" baseline="-25000" dirty="0"/>
              <a:t>11</a:t>
            </a:r>
            <a:r>
              <a:rPr lang="en-US" dirty="0"/>
              <a:t> = </a:t>
            </a:r>
            <a:r>
              <a:rPr lang="it-IT" dirty="0"/>
              <a:t>314.2 </a:t>
            </a:r>
            <a:r>
              <a:rPr lang="it-IT" dirty="0" err="1"/>
              <a:t>Gpa</a:t>
            </a:r>
            <a:r>
              <a:rPr lang="it-IT" dirty="0"/>
              <a:t>, C</a:t>
            </a:r>
            <a:r>
              <a:rPr lang="it-IT" baseline="-25000" dirty="0"/>
              <a:t>12</a:t>
            </a:r>
            <a:r>
              <a:rPr lang="it-IT" dirty="0"/>
              <a:t> = 165.5 </a:t>
            </a:r>
            <a:r>
              <a:rPr lang="it-IT" dirty="0" err="1"/>
              <a:t>Gpa</a:t>
            </a:r>
            <a:r>
              <a:rPr lang="it-IT" dirty="0"/>
              <a:t>.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15A21-A478-7E44-BDD7-D1FB7A4E7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B7C2BDA-30FD-C540-984D-0E70C39C1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930322"/>
            <a:ext cx="1828800" cy="622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F33444-7889-9745-A152-15D84B373AC2}"/>
              </a:ext>
            </a:extLst>
          </p:cNvPr>
          <p:cNvSpPr/>
          <p:nvPr/>
        </p:nvSpPr>
        <p:spPr>
          <a:xfrm>
            <a:off x="1782501" y="3676591"/>
            <a:ext cx="8657864" cy="286232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First, calculate the strain tensor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ε</a:t>
            </a:r>
            <a:r>
              <a:rPr lang="en-US" baseline="-25000" dirty="0" err="1"/>
              <a:t>rr</a:t>
            </a:r>
            <a:r>
              <a:rPr lang="en-US" dirty="0"/>
              <a:t> = </a:t>
            </a:r>
            <a:r>
              <a:rPr lang="en-US" dirty="0" err="1"/>
              <a:t>u</a:t>
            </a:r>
            <a:r>
              <a:rPr lang="en-US" baseline="-25000" dirty="0" err="1"/>
              <a:t>r,r</a:t>
            </a:r>
            <a:r>
              <a:rPr lang="en-US" dirty="0"/>
              <a:t> = 2r/5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ε</a:t>
            </a:r>
            <a:r>
              <a:rPr lang="en-US" baseline="-25000" dirty="0" err="1"/>
              <a:t>θθ</a:t>
            </a:r>
            <a:r>
              <a:rPr lang="en-US" dirty="0"/>
              <a:t> =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dirty="0"/>
              <a:t>/r = r/5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At the center there is no strain; at the outer edge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To calculate the stress, convert to a strain vector and multiply by elastic constant matrix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stress in the center is zero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On the outer edge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 = 0.2*314.2 + 0.1*165.5 = 79.4 </a:t>
            </a:r>
            <a:r>
              <a:rPr lang="en-US" dirty="0" err="1"/>
              <a:t>GPa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σ</a:t>
            </a:r>
            <a:r>
              <a:rPr lang="en-US" baseline="-25000" dirty="0" err="1"/>
              <a:t>θθ</a:t>
            </a:r>
            <a:r>
              <a:rPr lang="en-US" dirty="0"/>
              <a:t> = 0.1*314.2 + 0.2*165.5 = 64.52 </a:t>
            </a:r>
            <a:r>
              <a:rPr lang="en-US" dirty="0" err="1"/>
              <a:t>GPa</a:t>
            </a:r>
            <a:endParaRPr lang="en-US" dirty="0"/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45CCADDB-787B-7142-AF4C-838966A4A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284" y="4368749"/>
            <a:ext cx="1409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05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NUMERICAL THERMO-Mechanics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45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0622-6846-494D-96AD-4BBCF158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can solve the temperature and the displacement vector for the full thermomechanical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13731-D237-6E40-B8E7-DFA382F01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31989"/>
            <a:ext cx="5766486" cy="3494176"/>
          </a:xfrm>
        </p:spPr>
        <p:txBody>
          <a:bodyPr/>
          <a:lstStyle/>
          <a:p>
            <a:r>
              <a:rPr lang="en-US" dirty="0"/>
              <a:t>T impacts the value of </a:t>
            </a:r>
            <a:r>
              <a:rPr lang="en-US" b="1" dirty="0"/>
              <a:t>u</a:t>
            </a:r>
            <a:r>
              <a:rPr lang="en-US" dirty="0"/>
              <a:t> through thermal expansion</a:t>
            </a:r>
          </a:p>
          <a:p>
            <a:r>
              <a:rPr lang="en-US" b="1" dirty="0"/>
              <a:t>u</a:t>
            </a:r>
            <a:r>
              <a:rPr lang="en-US" dirty="0"/>
              <a:t> impacts the value of T through changes in the thickness of the gap</a:t>
            </a:r>
          </a:p>
          <a:p>
            <a:r>
              <a:rPr lang="en-US" dirty="0"/>
              <a:t>The value for T evolves with time</a:t>
            </a:r>
          </a:p>
          <a:p>
            <a:r>
              <a:rPr lang="en-US" dirty="0"/>
              <a:t>The value for </a:t>
            </a:r>
            <a:r>
              <a:rPr lang="en-US" b="1" dirty="0"/>
              <a:t>u</a:t>
            </a:r>
            <a:r>
              <a:rPr lang="en-US" dirty="0"/>
              <a:t> also evolves with time, even though there is not time in its PDE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9F151-E6A0-0448-B236-4E85D18F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20B1F5CE-4DCA-9443-8332-BB6C7ED18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592" y="2245482"/>
            <a:ext cx="2717800" cy="5334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1C56C1B-77BC-824D-B466-E3E635DA3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21" y="3720061"/>
            <a:ext cx="1028700" cy="2032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5B3C5551-3A5E-C045-B6E6-83B8297D2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697" y="4143330"/>
            <a:ext cx="2053590" cy="32131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C7F6208A-9AEF-4147-A40A-40A8A79DC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42" y="3107622"/>
            <a:ext cx="2730500" cy="279400"/>
          </a:xfrm>
          <a:prstGeom prst="rect">
            <a:avLst/>
          </a:prstGeom>
        </p:spPr>
      </p:pic>
      <p:pic>
        <p:nvPicPr>
          <p:cNvPr id="9" name="Picture 7" descr="temp_3Dslice.png">
            <a:extLst>
              <a:ext uri="{FF2B5EF4-FFF2-40B4-BE49-F238E27FC236}">
                <a16:creationId xmlns:a16="http://schemas.microsoft.com/office/drawing/2014/main" id="{746AB87E-65F3-E344-90FC-9563BE8239D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 rot="5400000">
            <a:off x="7844683" y="3672723"/>
            <a:ext cx="1912834" cy="3819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139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114A9-68E9-1D42-B724-D8ADC1FC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tool for solving all thermomechanics problems is the finite element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C2411-E12E-A64D-899F-E3AD1AEF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47FCFA-CC75-1440-BDFD-C99D3807B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Finite difference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Can’t easily solve the mechanics equations</a:t>
            </a:r>
          </a:p>
          <a:p>
            <a:r>
              <a:rPr lang="en-US" b="1" dirty="0"/>
              <a:t>Finite Volume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 solve the mechanics equations</a:t>
            </a:r>
          </a:p>
          <a:p>
            <a:pPr lvl="1"/>
            <a:r>
              <a:rPr lang="en-US" dirty="0" err="1"/>
              <a:t>Eqns</a:t>
            </a:r>
            <a:r>
              <a:rPr lang="en-US" dirty="0"/>
              <a:t> derived from fluid dynamics</a:t>
            </a:r>
          </a:p>
          <a:p>
            <a:r>
              <a:rPr lang="en-US" b="1" dirty="0"/>
              <a:t>Finite Element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 solve the mechanics equations</a:t>
            </a:r>
          </a:p>
          <a:p>
            <a:pPr lvl="1"/>
            <a:r>
              <a:rPr lang="en-US" dirty="0"/>
              <a:t>Can handle any geometry</a:t>
            </a:r>
          </a:p>
          <a:p>
            <a:pPr lvl="1"/>
            <a:r>
              <a:rPr lang="en-US" dirty="0"/>
              <a:t>Can handle any boundary condition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2B9A1F-583C-3D40-945A-AD1295D6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546" y="4689161"/>
            <a:ext cx="1348927" cy="1232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23184F-C825-9647-97C6-AAAF641F1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462" y="3521988"/>
            <a:ext cx="2492163" cy="830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3A6AE9-23C2-AA42-8078-17E95B6C8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547" y="2160495"/>
            <a:ext cx="1850394" cy="116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22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962A-35BB-694D-82D5-03EE338A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1D thermomechanics 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E9D10-B6CC-C846-8BF6-D5F2595EC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322447"/>
            <a:ext cx="10972800" cy="2803717"/>
          </a:xfrm>
        </p:spPr>
        <p:txBody>
          <a:bodyPr/>
          <a:lstStyle/>
          <a:p>
            <a:r>
              <a:rPr lang="en-US" dirty="0"/>
              <a:t>The initial temperature is set to 273 K</a:t>
            </a:r>
          </a:p>
          <a:p>
            <a:r>
              <a:rPr lang="en-US" dirty="0"/>
              <a:t>We will take 50 time steps of 0.5 s</a:t>
            </a:r>
          </a:p>
          <a:p>
            <a:r>
              <a:rPr lang="en-US" dirty="0"/>
              <a:t>The full power of Q = 450 begins at time t = 0.</a:t>
            </a:r>
          </a:p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material properties are used for both the thermal and mechanics equations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1565D-DFBB-7249-889F-09B0E56D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3A06F0-6A65-4F44-8013-B16353B97CC9}"/>
              </a:ext>
            </a:extLst>
          </p:cNvPr>
          <p:cNvGrpSpPr/>
          <p:nvPr/>
        </p:nvGrpSpPr>
        <p:grpSpPr>
          <a:xfrm>
            <a:off x="3671662" y="2160495"/>
            <a:ext cx="3944913" cy="911639"/>
            <a:chOff x="2957554" y="1819492"/>
            <a:chExt cx="3944913" cy="91163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647CD34-1E9D-DD4E-BFF9-49C64B7600B1}"/>
                </a:ext>
              </a:extLst>
            </p:cNvPr>
            <p:cNvCxnSpPr/>
            <p:nvPr/>
          </p:nvCxnSpPr>
          <p:spPr>
            <a:xfrm>
              <a:off x="4025972" y="1918574"/>
              <a:ext cx="0" cy="72959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3056618-7B08-4247-A1F2-FCA0468CD5E9}"/>
                </a:ext>
              </a:extLst>
            </p:cNvPr>
            <p:cNvCxnSpPr/>
            <p:nvPr/>
          </p:nvCxnSpPr>
          <p:spPr>
            <a:xfrm flipV="1">
              <a:off x="4025972" y="2251847"/>
              <a:ext cx="18013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A397693-A0AB-EB4E-90A4-2CF28A10C315}"/>
                </a:ext>
              </a:extLst>
            </p:cNvPr>
            <p:cNvCxnSpPr/>
            <p:nvPr/>
          </p:nvCxnSpPr>
          <p:spPr>
            <a:xfrm flipH="1">
              <a:off x="4025972" y="2440277"/>
              <a:ext cx="360979" cy="0"/>
            </a:xfrm>
            <a:prstGeom prst="line">
              <a:avLst/>
            </a:prstGeom>
            <a:ln>
              <a:prstDash val="solid"/>
              <a:headEnd type="arrow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3BAE7-F2DF-F54C-949B-650C852C1A00}"/>
                </a:ext>
              </a:extLst>
            </p:cNvPr>
            <p:cNvSpPr txBox="1"/>
            <p:nvPr/>
          </p:nvSpPr>
          <p:spPr>
            <a:xfrm>
              <a:off x="4025972" y="2361799"/>
              <a:ext cx="558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94ED66-9621-504F-987B-2BEEB2687FB5}"/>
                </a:ext>
              </a:extLst>
            </p:cNvPr>
            <p:cNvSpPr txBox="1"/>
            <p:nvPr/>
          </p:nvSpPr>
          <p:spPr>
            <a:xfrm>
              <a:off x="4656437" y="1819492"/>
              <a:ext cx="792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6FF235-F268-544C-B2D2-B7B99DDCE872}"/>
                </a:ext>
              </a:extLst>
            </p:cNvPr>
            <p:cNvSpPr txBox="1"/>
            <p:nvPr/>
          </p:nvSpPr>
          <p:spPr>
            <a:xfrm>
              <a:off x="2957554" y="1936195"/>
              <a:ext cx="10684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/>
                <a:t>dT</a:t>
              </a:r>
              <a:r>
                <a:rPr lang="en-US" dirty="0"/>
                <a:t>/</a:t>
              </a:r>
              <a:r>
                <a:rPr lang="en-US" dirty="0" err="1"/>
                <a:t>dr</a:t>
              </a:r>
              <a:r>
                <a:rPr lang="en-US" dirty="0"/>
                <a:t> = 0</a:t>
              </a:r>
            </a:p>
            <a:p>
              <a:pPr algn="r"/>
              <a:r>
                <a:rPr lang="en-US" dirty="0" err="1"/>
                <a:t>u</a:t>
              </a:r>
              <a:r>
                <a:rPr lang="en-US" baseline="-25000" dirty="0" err="1"/>
                <a:t>r</a:t>
              </a:r>
              <a:r>
                <a:rPr lang="en-US" dirty="0"/>
                <a:t>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FDA636-37DE-9A43-8137-4043491BC71E}"/>
                </a:ext>
              </a:extLst>
            </p:cNvPr>
            <p:cNvSpPr txBox="1"/>
            <p:nvPr/>
          </p:nvSpPr>
          <p:spPr>
            <a:xfrm>
              <a:off x="5692197" y="1935470"/>
              <a:ext cx="12102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/>
                <a:t>T</a:t>
              </a:r>
              <a:r>
                <a:rPr lang="en-US" baseline="-25000" dirty="0" err="1"/>
                <a:t>r</a:t>
              </a:r>
              <a:r>
                <a:rPr lang="en-US" dirty="0"/>
                <a:t> = </a:t>
              </a:r>
              <a:r>
                <a:rPr lang="en-US" dirty="0" err="1"/>
                <a:t>T</a:t>
              </a:r>
              <a:r>
                <a:rPr lang="en-US" baseline="-25000" dirty="0" err="1"/>
                <a:t>s</a:t>
              </a:r>
              <a:endParaRPr lang="en-US" baseline="-25000" dirty="0"/>
            </a:p>
            <a:p>
              <a:pPr algn="r"/>
              <a:r>
                <a:rPr lang="en-US" dirty="0" err="1"/>
                <a:t>du</a:t>
              </a:r>
              <a:r>
                <a:rPr lang="en-US" baseline="-25000" dirty="0" err="1"/>
                <a:t>r</a:t>
              </a:r>
              <a:r>
                <a:rPr lang="en-US" dirty="0"/>
                <a:t>/</a:t>
              </a:r>
              <a:r>
                <a:rPr lang="en-US" dirty="0" err="1"/>
                <a:t>dr</a:t>
              </a:r>
              <a:r>
                <a:rPr lang="en-US" dirty="0"/>
                <a:t> =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3092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A359-49A4-764A-9F23-75415DA25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Comparison to analytical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649A6-A0E3-F74C-B165-131B06A9A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98603" cy="3965670"/>
          </a:xfrm>
        </p:spPr>
        <p:txBody>
          <a:bodyPr/>
          <a:lstStyle/>
          <a:p>
            <a:r>
              <a:rPr lang="en-US" dirty="0"/>
              <a:t>If we use a constant thermal conductivity, analytical 1D model matches very well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k is a function of temperature, there is a difference between the FEM and analytical stress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DBADC-CDD6-674D-93D5-34825396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DD2DA-A49E-2E47-903A-E1E50B27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067" y="900114"/>
            <a:ext cx="3752333" cy="2814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A97D8E-85EE-8244-BB27-F22BDE95C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066" y="3714364"/>
            <a:ext cx="3752333" cy="28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51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22D12-18CD-B14A-8569-BC4BC0DF6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FA760-1496-0145-BE5A-C149CF8C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derived two analytical solutions for the stress in a pressurized cylinder </a:t>
            </a:r>
          </a:p>
          <a:p>
            <a:pPr lvl="1"/>
            <a:r>
              <a:rPr lang="en-US" dirty="0"/>
              <a:t>Thin walled cylinder</a:t>
            </a:r>
          </a:p>
          <a:p>
            <a:pPr lvl="1"/>
            <a:r>
              <a:rPr lang="en-US" dirty="0"/>
              <a:t>Thick walled cylinder</a:t>
            </a:r>
          </a:p>
          <a:p>
            <a:r>
              <a:rPr lang="en-US" dirty="0"/>
              <a:t>Increases in temperature cause most materials to expand</a:t>
            </a:r>
          </a:p>
          <a:p>
            <a:r>
              <a:rPr lang="en-US" dirty="0"/>
              <a:t>We call this thermal expansion, which is a strain that doesn’t inherently cause stress</a:t>
            </a:r>
          </a:p>
          <a:p>
            <a:r>
              <a:rPr lang="en-US" dirty="0"/>
              <a:t>Thermal expansion can cause stress when</a:t>
            </a:r>
          </a:p>
          <a:p>
            <a:pPr lvl="1"/>
            <a:r>
              <a:rPr lang="en-US" dirty="0"/>
              <a:t>Deformation is constrained</a:t>
            </a:r>
          </a:p>
          <a:p>
            <a:pPr lvl="1"/>
            <a:r>
              <a:rPr lang="en-US" dirty="0"/>
              <a:t>There are gradients in the expansion coefficient</a:t>
            </a:r>
          </a:p>
          <a:p>
            <a:pPr lvl="1"/>
            <a:r>
              <a:rPr lang="en-US" dirty="0"/>
              <a:t>There is a temperature gradient</a:t>
            </a:r>
          </a:p>
          <a:p>
            <a:r>
              <a:rPr lang="en-US" dirty="0"/>
              <a:t>We have analytical equations for thermal stresses in the cladding and in the fuel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0F03E-AAC3-0A43-8DBB-83D9575B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53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442D-B985-9E44-ADBB-3882D416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various available tools for solving coupled thermomechanical problems with FEM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4E2D1-032E-A24E-B89C-DFB5C4B53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Commercial tools</a:t>
            </a:r>
          </a:p>
          <a:p>
            <a:pPr lvl="1"/>
            <a:r>
              <a:rPr lang="en-US" dirty="0"/>
              <a:t>ABAQUS</a:t>
            </a:r>
          </a:p>
          <a:p>
            <a:pPr lvl="1"/>
            <a:r>
              <a:rPr lang="en-US" dirty="0"/>
              <a:t>ANSYS</a:t>
            </a:r>
          </a:p>
          <a:p>
            <a:pPr lvl="1"/>
            <a:r>
              <a:rPr lang="en-US" dirty="0"/>
              <a:t>COMSOL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/>
              <a:t>MOOSE </a:t>
            </a:r>
          </a:p>
          <a:p>
            <a:r>
              <a:rPr lang="en-US" dirty="0"/>
              <a:t>NRC-based</a:t>
            </a:r>
          </a:p>
          <a:p>
            <a:pPr lvl="1"/>
            <a:r>
              <a:rPr lang="en-US" dirty="0"/>
              <a:t>FRAPCON/FRAPTRAN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B8392-FBE0-F645-87F7-D47C3C4CD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E10AA-0C9C-6242-876D-0D3B50C2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390" y="4492168"/>
            <a:ext cx="2317229" cy="163399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BC1A68B-97D7-0C4E-8D51-52042F133B58}"/>
              </a:ext>
            </a:extLst>
          </p:cNvPr>
          <p:cNvGrpSpPr/>
          <p:nvPr/>
        </p:nvGrpSpPr>
        <p:grpSpPr>
          <a:xfrm>
            <a:off x="8322161" y="2198687"/>
            <a:ext cx="2948287" cy="1681557"/>
            <a:chOff x="5650186" y="1629911"/>
            <a:chExt cx="2948287" cy="16815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E04CB8-01D1-9D4A-B8A7-C70B3192E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0186" y="1629911"/>
              <a:ext cx="2600054" cy="168155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6B4E23-AA86-4F48-9662-2E553EA7F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7033" y="1936191"/>
              <a:ext cx="1341440" cy="24122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361F98E-4FF0-1946-B12A-039253E812CE}"/>
              </a:ext>
            </a:extLst>
          </p:cNvPr>
          <p:cNvGrpSpPr/>
          <p:nvPr/>
        </p:nvGrpSpPr>
        <p:grpSpPr>
          <a:xfrm>
            <a:off x="5298366" y="2497626"/>
            <a:ext cx="2551479" cy="1645704"/>
            <a:chOff x="3098707" y="2598744"/>
            <a:chExt cx="2551479" cy="164570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F2EBD1-B33D-5442-8DA0-26D66801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8707" y="2598744"/>
              <a:ext cx="2551479" cy="164570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0A1939-CEBD-0A44-B808-2CFD84952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2219" y="2741261"/>
              <a:ext cx="1826262" cy="166235"/>
            </a:xfrm>
            <a:prstGeom prst="rect">
              <a:avLst/>
            </a:prstGeom>
          </p:spPr>
        </p:pic>
      </p:grpSp>
      <p:pic>
        <p:nvPicPr>
          <p:cNvPr id="12" name="Picture 11" descr="moose.png">
            <a:extLst>
              <a:ext uri="{FF2B5EF4-FFF2-40B4-BE49-F238E27FC236}">
                <a16:creationId xmlns:a16="http://schemas.microsoft.com/office/drawing/2014/main" id="{4FA11361-B8E5-F246-8CA2-9932A066C9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57" y="4815430"/>
            <a:ext cx="2480732" cy="81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5852-51A5-9542-B9BC-E86DB739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purpose of a fuel performance code is to simulate and evaluate fuel rod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16E08-02F7-8740-A7B5-E78515E55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482353" cy="3965670"/>
          </a:xfrm>
        </p:spPr>
        <p:txBody>
          <a:bodyPr/>
          <a:lstStyle/>
          <a:p>
            <a:r>
              <a:rPr lang="en-US" dirty="0"/>
              <a:t>The first fuel performance codes were developed in the mid seventies</a:t>
            </a:r>
          </a:p>
          <a:p>
            <a:r>
              <a:rPr lang="en-US" dirty="0"/>
              <a:t>Advanced fuel performance codes are still under development today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C8339-BE04-C14B-B2E6-F9FB7AEF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17B1E3-27BA-AF4C-B8A0-6142D3A20DB8}"/>
              </a:ext>
            </a:extLst>
          </p:cNvPr>
          <p:cNvGrpSpPr>
            <a:grpSpLocks noChangeAspect="1"/>
          </p:cNvGrpSpPr>
          <p:nvPr/>
        </p:nvGrpSpPr>
        <p:grpSpPr>
          <a:xfrm>
            <a:off x="5939210" y="1986639"/>
            <a:ext cx="5596779" cy="4313381"/>
            <a:chOff x="13026" y="2528402"/>
            <a:chExt cx="4691097" cy="36153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5A8DE4-F4EC-6A4E-8F8D-05AB557CA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304"/>
            <a:stretch/>
          </p:blipFill>
          <p:spPr>
            <a:xfrm>
              <a:off x="13026" y="2528402"/>
              <a:ext cx="4691097" cy="309216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F72C5E-957E-7D40-A7B9-5110FB9A22BD}"/>
                </a:ext>
              </a:extLst>
            </p:cNvPr>
            <p:cNvSpPr txBox="1"/>
            <p:nvPr/>
          </p:nvSpPr>
          <p:spPr>
            <a:xfrm>
              <a:off x="136769" y="5620563"/>
              <a:ext cx="4377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KAIST-3A benchmark results, showing displacement of 3432 rods, from Gaston et al. 2014</a:t>
              </a:r>
            </a:p>
          </p:txBody>
        </p:sp>
        <p:pic>
          <p:nvPicPr>
            <p:cNvPr id="8" name="Picture 7" descr="bison.png">
              <a:extLst>
                <a:ext uri="{FF2B5EF4-FFF2-40B4-BE49-F238E27FC236}">
                  <a16:creationId xmlns:a16="http://schemas.microsoft.com/office/drawing/2014/main" id="{09482F4D-9ABD-5544-9FD6-0935DB739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69" y="5179549"/>
              <a:ext cx="1458081" cy="3357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3270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3D8E3-7E8C-4546-AEEA-959B9BAC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fuel performance codes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FC4B5-BB77-1347-A871-A47EE9C59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38918" cy="3965670"/>
          </a:xfrm>
        </p:spPr>
        <p:txBody>
          <a:bodyPr/>
          <a:lstStyle/>
          <a:p>
            <a:r>
              <a:rPr lang="en-US" dirty="0"/>
              <a:t>The primary goals are to predict the fuel centerline temperature and the stress in the cladding</a:t>
            </a:r>
          </a:p>
          <a:p>
            <a:r>
              <a:rPr lang="en-US" dirty="0"/>
              <a:t>Fuel performance codes aren’t focused on predicting power production, but rather to predict safety margins, provide coupling to other codes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3BDED-4AB2-9442-89FA-4B443AF16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7C331-025D-0F42-A396-CE812BE19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718" y="2160495"/>
            <a:ext cx="3204485" cy="2113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22296-FE56-964C-8151-ED8117229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226" y="2160495"/>
            <a:ext cx="3177271" cy="2113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F55144-6F72-204F-854A-56153F94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505" y="4313783"/>
            <a:ext cx="3204485" cy="21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44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D73EB-187B-5E4A-B07A-A7C17E07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fuel performance code must be able to predict: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D1DC7-5C4D-1A4D-8459-D260BC39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DADA37-0334-5F48-A2DC-91C4EC44ECE9}"/>
              </a:ext>
            </a:extLst>
          </p:cNvPr>
          <p:cNvGrpSpPr/>
          <p:nvPr/>
        </p:nvGrpSpPr>
        <p:grpSpPr>
          <a:xfrm>
            <a:off x="1270997" y="2085575"/>
            <a:ext cx="9505033" cy="4361524"/>
            <a:chOff x="669114" y="2178172"/>
            <a:chExt cx="7667510" cy="3320651"/>
          </a:xfrm>
        </p:grpSpPr>
        <p:pic>
          <p:nvPicPr>
            <p:cNvPr id="5" name="Picture 7" descr="temp_3Dslice.png">
              <a:extLst>
                <a:ext uri="{FF2B5EF4-FFF2-40B4-BE49-F238E27FC236}">
                  <a16:creationId xmlns:a16="http://schemas.microsoft.com/office/drawing/2014/main" id="{1F188E2F-79DE-6245-B845-B1054C6B0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F40BF2F-5C3E-5E49-B805-1506CBD80032}"/>
                </a:ext>
              </a:extLst>
            </p:cNvPr>
            <p:cNvSpPr/>
            <p:nvPr/>
          </p:nvSpPr>
          <p:spPr>
            <a:xfrm>
              <a:off x="669114" y="2178172"/>
              <a:ext cx="2894946" cy="10993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/>
                <a:t>Fuel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Temperature profile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Volumetric change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854CEDD-3178-284D-A11F-85D23DDB788D}"/>
                </a:ext>
              </a:extLst>
            </p:cNvPr>
            <p:cNvSpPr/>
            <p:nvPr/>
          </p:nvSpPr>
          <p:spPr>
            <a:xfrm>
              <a:off x="5441678" y="2699291"/>
              <a:ext cx="2894946" cy="16024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/>
                <a:t>Gap</a:t>
              </a:r>
            </a:p>
            <a:p>
              <a:pPr marL="171450" indent="-171450" algn="ctr">
                <a:buFont typeface="Arial"/>
                <a:buChar char="•"/>
              </a:pPr>
              <a:r>
                <a:rPr lang="en-US" sz="2000" dirty="0"/>
                <a:t>Gap heat transport</a:t>
              </a:r>
            </a:p>
            <a:p>
              <a:pPr marL="171450" indent="-171450" algn="ctr">
                <a:buFont typeface="Arial"/>
                <a:buChar char="•"/>
              </a:pPr>
              <a:r>
                <a:rPr lang="en-US" sz="2000" dirty="0"/>
                <a:t>Mechanical interaction between fuel and cladding</a:t>
              </a:r>
            </a:p>
            <a:p>
              <a:pPr marL="171450" indent="-171450" algn="ctr">
                <a:buFont typeface="Arial"/>
                <a:buChar char="•"/>
              </a:pPr>
              <a:r>
                <a:rPr lang="en-US" sz="2000" dirty="0"/>
                <a:t>Gap pressure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92DFD34-796C-954A-968F-45273E9BC99D}"/>
                </a:ext>
              </a:extLst>
            </p:cNvPr>
            <p:cNvSpPr/>
            <p:nvPr/>
          </p:nvSpPr>
          <p:spPr>
            <a:xfrm>
              <a:off x="669114" y="3844235"/>
              <a:ext cx="2894946" cy="10993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/>
                <a:t>Cladding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Temperature profile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Stress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1068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7B46-FC48-814F-B7FF-A2BA01E4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focus is solving the thermomechanical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7FA97-6229-DB42-8300-299BA0DD1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99ADAE-7264-D049-BFC3-70F6896B38A4}"/>
              </a:ext>
            </a:extLst>
          </p:cNvPr>
          <p:cNvGrpSpPr/>
          <p:nvPr/>
        </p:nvGrpSpPr>
        <p:grpSpPr>
          <a:xfrm>
            <a:off x="2262245" y="2189393"/>
            <a:ext cx="7667510" cy="4349520"/>
            <a:chOff x="669114" y="1843594"/>
            <a:chExt cx="7667510" cy="4349520"/>
          </a:xfrm>
        </p:grpSpPr>
        <p:pic>
          <p:nvPicPr>
            <p:cNvPr id="5" name="Picture 7" descr="temp_3Dslice.png">
              <a:extLst>
                <a:ext uri="{FF2B5EF4-FFF2-40B4-BE49-F238E27FC236}">
                  <a16:creationId xmlns:a16="http://schemas.microsoft.com/office/drawing/2014/main" id="{B5F9D1A8-CF7A-5A4C-ABC5-F64EAEF6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2AC90D5-5341-EB4E-ACC8-95DF4ADA84F2}"/>
                </a:ext>
              </a:extLst>
            </p:cNvPr>
            <p:cNvSpPr/>
            <p:nvPr/>
          </p:nvSpPr>
          <p:spPr>
            <a:xfrm>
              <a:off x="5441678" y="2699291"/>
              <a:ext cx="2894946" cy="16024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b="1" dirty="0"/>
                <a:t>Gap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The handling of the gap changes the most between different codes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F1770EC-139F-784B-B352-CF1D364D70B7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32944"/>
              <a:chOff x="673013" y="1843594"/>
              <a:chExt cx="2894946" cy="1932944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0FAAC16B-3003-974C-9788-B2A2D93DC6CA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Fuel</a:t>
                </a:r>
              </a:p>
            </p:txBody>
          </p:sp>
          <p:pic>
            <p:nvPicPr>
              <p:cNvPr id="9" name="Picture 8" descr="latex-image-1.pdf">
                <a:extLst>
                  <a:ext uri="{FF2B5EF4-FFF2-40B4-BE49-F238E27FC236}">
                    <a16:creationId xmlns:a16="http://schemas.microsoft.com/office/drawing/2014/main" id="{6702F9C1-0EDD-2B49-A367-EABA9BE71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10" name="Picture 9" descr="latex-image-1.pdf">
                <a:extLst>
                  <a:ext uri="{FF2B5EF4-FFF2-40B4-BE49-F238E27FC236}">
                    <a16:creationId xmlns:a16="http://schemas.microsoft.com/office/drawing/2014/main" id="{EBA92DFB-5FE8-4D4F-AC62-E9BE9302A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BE71A2-1A24-314D-A527-D624E1B57A65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C96525-6868-F143-8F0A-5E9955072C39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 or analytically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65460BB-02AD-4745-B24D-40E04910A9AB}"/>
                </a:ext>
              </a:extLst>
            </p:cNvPr>
            <p:cNvGrpSpPr/>
            <p:nvPr/>
          </p:nvGrpSpPr>
          <p:grpSpPr>
            <a:xfrm>
              <a:off x="669114" y="4144673"/>
              <a:ext cx="2894946" cy="2048441"/>
              <a:chOff x="669114" y="4144673"/>
              <a:chExt cx="2894946" cy="2048441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4FE2D69F-6A1D-0545-A05A-A7402B22A211}"/>
                  </a:ext>
                </a:extLst>
              </p:cNvPr>
              <p:cNvSpPr/>
              <p:nvPr/>
            </p:nvSpPr>
            <p:spPr>
              <a:xfrm>
                <a:off x="669114" y="4144673"/>
                <a:ext cx="2894946" cy="2048441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Cladding</a:t>
                </a:r>
              </a:p>
            </p:txBody>
          </p:sp>
          <p:pic>
            <p:nvPicPr>
              <p:cNvPr id="15" name="Picture 14" descr="latex-image-1.pdf">
                <a:extLst>
                  <a:ext uri="{FF2B5EF4-FFF2-40B4-BE49-F238E27FC236}">
                    <a16:creationId xmlns:a16="http://schemas.microsoft.com/office/drawing/2014/main" id="{24F53964-96BA-5C4C-8F78-FC7EFC5DC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5622121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6" name="Picture 15" descr="latex-image-1.pdf">
                <a:extLst>
                  <a:ext uri="{FF2B5EF4-FFF2-40B4-BE49-F238E27FC236}">
                    <a16:creationId xmlns:a16="http://schemas.microsoft.com/office/drawing/2014/main" id="{A059926A-5859-504D-AD5C-2D5E055A0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B99C1F-F09E-CC4C-AF21-43E10E1F88F3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 or analytically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D2163D-32FA-974C-9864-9B0352C1DEFE}"/>
                  </a:ext>
                </a:extLst>
              </p:cNvPr>
              <p:cNvSpPr txBox="1"/>
              <p:nvPr/>
            </p:nvSpPr>
            <p:spPr>
              <a:xfrm>
                <a:off x="925639" y="579462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6456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41A0-CC03-F844-A1C6-64D4DEB4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approaches to model the fuel rod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04B3F-CDE5-6244-8599-3800308D7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7B30AA-CA87-9D4B-AE43-4F07D71EC3F8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93BFA86E-E31E-7B44-9880-3787A953C6A8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D7C5EE58-63B6-5841-A58C-A792006E65C7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B948493-D23E-2046-8DE4-BBCEB698358C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08F2DBF-09C3-B646-85F4-34AAF52477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9DA24B-CA6E-EE4E-84DB-A1D945847E99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424C8B-E7ED-224B-BB1F-137B3C6B7CD0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1" name="Picture 10" descr="2D_asisymmetric_discrete_pellet.png">
                <a:extLst>
                  <a:ext uri="{FF2B5EF4-FFF2-40B4-BE49-F238E27FC236}">
                    <a16:creationId xmlns:a16="http://schemas.microsoft.com/office/drawing/2014/main" id="{785BEA31-2E48-1747-A81B-2FDD7A97A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47A6DD-15F7-B34E-8569-4050FE004444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95D7327-9144-704F-AAB2-666DA0A78874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4" name="Picture 13" descr="2D_asisymmetric_smeared_pellet.png">
                <a:extLst>
                  <a:ext uri="{FF2B5EF4-FFF2-40B4-BE49-F238E27FC236}">
                    <a16:creationId xmlns:a16="http://schemas.microsoft.com/office/drawing/2014/main" id="{CC7E59EE-F54E-0F47-B3AE-A43E32F3A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37BFDB-3C0F-BD4C-BCA9-4F64CF0FD5A4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FDE8FA-A8B9-AC43-8EF6-0F16A9408138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CA401-F71D-8E48-BB2A-02DD829B3C48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A8F698-B416-2F42-BB58-4010A7E544A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E05B44-21EE-2E44-AD29-988C20FC41DB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103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2309-F6B8-4F48-8217-6BDBC491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fuel performance codes were made for either steady state or transient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C1F6-24CC-BE4D-828C-64D3CE196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Steady state codes</a:t>
            </a:r>
          </a:p>
          <a:p>
            <a:pPr lvl="1"/>
            <a:r>
              <a:rPr lang="en-US" dirty="0"/>
              <a:t>Leave off the time derivative part of the heat equation</a:t>
            </a:r>
          </a:p>
          <a:p>
            <a:pPr lvl="1"/>
            <a:r>
              <a:rPr lang="en-US" dirty="0"/>
              <a:t>The material properties still evolve with time as a function of burnup</a:t>
            </a:r>
          </a:p>
          <a:p>
            <a:pPr lvl="1"/>
            <a:r>
              <a:rPr lang="en-US" dirty="0"/>
              <a:t>The volumetric changes in the fuel are also a function of burnup</a:t>
            </a:r>
          </a:p>
          <a:p>
            <a:pPr lvl="1"/>
            <a:r>
              <a:rPr lang="en-US" dirty="0"/>
              <a:t>Creep of fuel and cladding change with time</a:t>
            </a:r>
          </a:p>
          <a:p>
            <a:r>
              <a:rPr lang="en-US" dirty="0"/>
              <a:t>Transient codes</a:t>
            </a:r>
          </a:p>
          <a:p>
            <a:pPr lvl="1"/>
            <a:r>
              <a:rPr lang="en-US" dirty="0"/>
              <a:t>Include the time derivative</a:t>
            </a:r>
          </a:p>
          <a:p>
            <a:pPr lvl="1"/>
            <a:r>
              <a:rPr lang="en-US" dirty="0"/>
              <a:t>Have similar burnup dependent models like steady state codes, but don’t include creep</a:t>
            </a:r>
          </a:p>
          <a:p>
            <a:pPr lvl="1"/>
            <a:r>
              <a:rPr lang="en-US" dirty="0"/>
              <a:t>Have additional models for rapid transients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68FD-5B30-4149-834A-D9EA58C2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3E7C1D5-AAE8-B044-8942-5FCA92ADB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0" y="2606219"/>
            <a:ext cx="1742375" cy="223109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F103494B-D28F-5944-B925-73B8BF390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13" y="4317633"/>
            <a:ext cx="2085809" cy="4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70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0893-1B93-C044-8C1F-594FD0B8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FRAPCON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27D0-E652-5A47-832F-B7DD0500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DBA099-65AA-5C4C-916F-0AA1439B8794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28A4253E-F173-AF47-8A45-250EF90F22AC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690B6B56-DC7A-4D43-BA65-F0904C525BA9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D92476-7A6E-014B-9EAF-8AB58C552DB2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59D7FDC-67F2-0342-81DA-856D55ACD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536B09-A6F1-764F-BDF4-2CB568A07FE7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9FD278-2902-1A48-8CD0-F16C1DE76BAD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AD1C1FA4-827C-2B4D-AC83-B89474B71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8A3E1B-E4EE-4A46-8DB7-9FA93BA9319C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CF022D-4513-A24A-9E89-66DF8963B79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4B9ACC63-5B67-6149-8BAD-01A22330B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F162D9-521F-3246-A8C2-7EF8E98835D8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D054DA-1189-734D-99E0-667A19260282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2B518E-6AE5-A241-86B6-EAC58100562F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87BD8A-31C7-DE45-9822-D79C08222A5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F14F0-5409-D746-AB54-F216F85447F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25612D-1830-4741-BBFE-0405835196F9}"/>
              </a:ext>
            </a:extLst>
          </p:cNvPr>
          <p:cNvSpPr/>
          <p:nvPr/>
        </p:nvSpPr>
        <p:spPr>
          <a:xfrm>
            <a:off x="3946967" y="5041382"/>
            <a:ext cx="4259484" cy="44720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30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9846-DCB7-494E-852E-C122BF1D5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FRAPCON Flow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49604-9BE2-E147-A321-33C42E453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104993" cy="3965670"/>
          </a:xfrm>
        </p:spPr>
        <p:txBody>
          <a:bodyPr/>
          <a:lstStyle/>
          <a:p>
            <a:r>
              <a:rPr lang="en-US" sz="2200" dirty="0"/>
              <a:t>FRAPCON is the NRC’s steady-state fuel performance code</a:t>
            </a:r>
          </a:p>
          <a:p>
            <a:r>
              <a:rPr lang="en-US" sz="2200" dirty="0"/>
              <a:t>FRAPCON has the ability to accurately calculate the high-burnup response of light-water reactor fuel rods</a:t>
            </a:r>
          </a:p>
          <a:p>
            <a:r>
              <a:rPr lang="en-US" sz="2200" dirty="0"/>
              <a:t>FRAPCON iterates to determine fuel rod temperatures, fuel and cladding deformation</a:t>
            </a:r>
          </a:p>
          <a:p>
            <a:r>
              <a:rPr lang="en-US" sz="2200" dirty="0"/>
              <a:t>This converged data is iterated to produce gas release, void volumes and plenum pressure </a:t>
            </a:r>
          </a:p>
          <a:p>
            <a:r>
              <a:rPr lang="en-US" sz="2200" dirty="0"/>
              <a:t>Then marches forward in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CCA7D-531C-A14D-B4A1-3B1A1A84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90F20-0F1F-9B46-964B-70F7D015B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451" y="563809"/>
            <a:ext cx="3066468" cy="5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08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0893-1B93-C044-8C1F-594FD0B8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FRAPTRAN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27D0-E652-5A47-832F-B7DD0500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DBA099-65AA-5C4C-916F-0AA1439B8794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28A4253E-F173-AF47-8A45-250EF90F22AC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690B6B56-DC7A-4D43-BA65-F0904C525BA9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D92476-7A6E-014B-9EAF-8AB58C552DB2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59D7FDC-67F2-0342-81DA-856D55ACD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536B09-A6F1-764F-BDF4-2CB568A07FE7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9FD278-2902-1A48-8CD0-F16C1DE76BAD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AD1C1FA4-827C-2B4D-AC83-B89474B71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8A3E1B-E4EE-4A46-8DB7-9FA93BA9319C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CF022D-4513-A24A-9E89-66DF8963B79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4B9ACC63-5B67-6149-8BAD-01A22330B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F162D9-521F-3246-A8C2-7EF8E98835D8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D054DA-1189-734D-99E0-667A19260282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2B518E-6AE5-A241-86B6-EAC58100562F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87BD8A-31C7-DE45-9822-D79C08222A5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F14F0-5409-D746-AB54-F216F85447F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25612D-1830-4741-BBFE-0405835196F9}"/>
              </a:ext>
            </a:extLst>
          </p:cNvPr>
          <p:cNvSpPr/>
          <p:nvPr/>
        </p:nvSpPr>
        <p:spPr>
          <a:xfrm>
            <a:off x="3838614" y="4530681"/>
            <a:ext cx="4553031" cy="45730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73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C6706-6E44-3345-89B1-3A928BCB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gap changes as a function of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FC82D-FC8E-FE43-B3F1-3CD65FE0B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the pellet and the cladding swell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But, as the gap decreases, the temperature changes, which again makes the gap change</a:t>
            </a:r>
          </a:p>
          <a:p>
            <a:r>
              <a:rPr lang="en-US" dirty="0"/>
              <a:t>The solution using the analytical equations is iterative, due to the dependence of the gap size and temperature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FA4F6-0813-D14B-B1AF-63B4F14A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8DC5361F-BF03-E34F-B9B9-FB2DF13A9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08" y="2702978"/>
            <a:ext cx="2171700" cy="3175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12C118A6-DD55-9042-AB05-E32A917B1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08" y="3113948"/>
            <a:ext cx="2387600" cy="2921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DC2FA14D-1CD7-B64C-BEA0-47E64F492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08" y="4395358"/>
            <a:ext cx="5274259" cy="32004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C2838CE1-17EF-E44A-A09A-55CFC8680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08" y="3933588"/>
            <a:ext cx="2527300" cy="3683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825B6165-848C-8D44-B612-EE8DA42C50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67" y="3470231"/>
            <a:ext cx="24130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14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1B94-643A-A347-B3CB-187AD346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F2354-7F63-8B46-BB5D-299A41CE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C8D38A-8FD5-D840-8DFA-0802DEDB4AA9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C10F6480-DE4B-E841-B0CA-BB37B1649BA1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58A5FBB9-195A-DB46-BC18-494EA1BD62B6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5252847-6D1F-E741-A304-41CE322F8154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454926F-07F8-3E40-9C99-72AA52535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07628E-F36C-B94B-854C-3771760A4281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22DBA1-1059-6141-8F1F-63277B66E493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F6170E0D-C363-4F4B-BDE1-8C4BF835A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9E515C-10E6-6243-9BC8-41A1AFE3F43F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3F5F4E0-0036-FF47-B67E-E126827DAEE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54FEAAF7-80C7-DB4C-994F-08E839755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41D74D-8269-8749-9854-9BEB5E1B16F0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1A737C-4AF1-244C-BB16-B89137AEC5B4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DE87A8-EEC7-454B-B2D2-3E13BD5C7B60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474E86-5845-3F42-BD70-DDA941020EB8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A840F2-AB10-CA47-8A9B-5AEC9536A6B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3CF3847-92E6-7A45-9474-AA2A5CC51427}"/>
              </a:ext>
            </a:extLst>
          </p:cNvPr>
          <p:cNvSpPr/>
          <p:nvPr/>
        </p:nvSpPr>
        <p:spPr>
          <a:xfrm>
            <a:off x="2918157" y="3964883"/>
            <a:ext cx="6306866" cy="43419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77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0C256-EB2A-C14B-A222-F6C50B45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06DE-6403-174A-8AA8-3A13BE2B4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31980" cy="3965670"/>
          </a:xfrm>
        </p:spPr>
        <p:txBody>
          <a:bodyPr/>
          <a:lstStyle/>
          <a:p>
            <a:r>
              <a:rPr lang="en-US" dirty="0"/>
              <a:t>FALCON is a 2D fuel performance code developed by EPRI</a:t>
            </a:r>
          </a:p>
          <a:p>
            <a:r>
              <a:rPr lang="en-US" dirty="0"/>
              <a:t>Development of FALCON started in 1996</a:t>
            </a:r>
          </a:p>
          <a:p>
            <a:r>
              <a:rPr lang="en-US" dirty="0"/>
              <a:t>The beta version was released in 2003</a:t>
            </a:r>
          </a:p>
          <a:p>
            <a:r>
              <a:rPr lang="en-US" dirty="0"/>
              <a:t>It was developed by ANATECH for EPRI</a:t>
            </a:r>
          </a:p>
          <a:p>
            <a:r>
              <a:rPr lang="en-US" dirty="0"/>
              <a:t>FALCON is proprietary, owned by EPRI</a:t>
            </a:r>
          </a:p>
          <a:p>
            <a:r>
              <a:rPr lang="en-US" dirty="0"/>
              <a:t>It is no longer under active development in the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10608-D599-0E4C-BB16-2CC2CC259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1A009-DD0A-9A4B-BEE2-9D88DE6A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673" y="2160495"/>
            <a:ext cx="4557204" cy="33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89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10CE-551C-6941-B9F4-DE9E969A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 is a 2D transient and steady state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CBF28-CE6C-2748-8F52-C9732DB5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8AED30-1247-A546-8CC3-2E175DB97695}"/>
              </a:ext>
            </a:extLst>
          </p:cNvPr>
          <p:cNvGrpSpPr/>
          <p:nvPr/>
        </p:nvGrpSpPr>
        <p:grpSpPr>
          <a:xfrm>
            <a:off x="2262245" y="2232161"/>
            <a:ext cx="7667510" cy="4124190"/>
            <a:chOff x="669114" y="1843594"/>
            <a:chExt cx="7667510" cy="4124190"/>
          </a:xfrm>
        </p:grpSpPr>
        <p:pic>
          <p:nvPicPr>
            <p:cNvPr id="6" name="Picture 7" descr="temp_3Dslice.png">
              <a:extLst>
                <a:ext uri="{FF2B5EF4-FFF2-40B4-BE49-F238E27FC236}">
                  <a16:creationId xmlns:a16="http://schemas.microsoft.com/office/drawing/2014/main" id="{7E8B547C-3113-FF44-BC1E-D0EC7C5F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alphaModFix amt="4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0191B34-AD1F-3D42-B0D3-40FBB649F78B}"/>
                </a:ext>
              </a:extLst>
            </p:cNvPr>
            <p:cNvSpPr/>
            <p:nvPr/>
          </p:nvSpPr>
          <p:spPr>
            <a:xfrm>
              <a:off x="5441678" y="2699291"/>
              <a:ext cx="2894946" cy="2196476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b="1" dirty="0"/>
                <a:t>Gap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Pressure is calculated using equation of state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Simplified contact model is used for gap closure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Gap heat transfer model is used</a:t>
              </a:r>
            </a:p>
            <a:p>
              <a:pPr marL="171450" indent="-171450">
                <a:buFont typeface="Arial"/>
                <a:buChar char="•"/>
              </a:pPr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D20E672-ADB9-CD4F-8E4C-E98B29BCF2D8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18704"/>
              <a:chOff x="673013" y="1843594"/>
              <a:chExt cx="2894946" cy="1918704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DE7CB8C5-209B-B044-8BC2-29EA5AC699D0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Fuel</a:t>
                </a:r>
              </a:p>
            </p:txBody>
          </p:sp>
          <p:pic>
            <p:nvPicPr>
              <p:cNvPr id="19" name="Picture 18" descr="latex-image-1.pdf">
                <a:extLst>
                  <a:ext uri="{FF2B5EF4-FFF2-40B4-BE49-F238E27FC236}">
                    <a16:creationId xmlns:a16="http://schemas.microsoft.com/office/drawing/2014/main" id="{A8284969-F469-5E49-9D68-490746099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20" name="Picture 19" descr="latex-image-1.pdf">
                <a:extLst>
                  <a:ext uri="{FF2B5EF4-FFF2-40B4-BE49-F238E27FC236}">
                    <a16:creationId xmlns:a16="http://schemas.microsoft.com/office/drawing/2014/main" id="{E2D1797B-9F74-D142-9592-769028243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94AC47-157D-A944-AD81-91BABD9ACC4A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EA21C4-07DB-524D-92FB-FC86C2CEF703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0915F3-79F2-FC44-9DE8-A9C76C06B222}"/>
                </a:ext>
              </a:extLst>
            </p:cNvPr>
            <p:cNvGrpSpPr/>
            <p:nvPr/>
          </p:nvGrpSpPr>
          <p:grpSpPr>
            <a:xfrm>
              <a:off x="669114" y="4144674"/>
              <a:ext cx="2894946" cy="1823110"/>
              <a:chOff x="669114" y="4144674"/>
              <a:chExt cx="2894946" cy="1823110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4815DC3-B000-F646-B344-7B37CE7CF6FD}"/>
                  </a:ext>
                </a:extLst>
              </p:cNvPr>
              <p:cNvSpPr/>
              <p:nvPr/>
            </p:nvSpPr>
            <p:spPr>
              <a:xfrm>
                <a:off x="669114" y="4144674"/>
                <a:ext cx="2894946" cy="1823110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Cladding</a:t>
                </a:r>
              </a:p>
            </p:txBody>
          </p:sp>
          <p:pic>
            <p:nvPicPr>
              <p:cNvPr id="14" name="Picture 13" descr="latex-image-1.pdf">
                <a:extLst>
                  <a:ext uri="{FF2B5EF4-FFF2-40B4-BE49-F238E27FC236}">
                    <a16:creationId xmlns:a16="http://schemas.microsoft.com/office/drawing/2014/main" id="{10B370E1-2074-9F43-9F69-06AA066AE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5364057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5" name="Picture 14" descr="latex-image-1.pdf">
                <a:extLst>
                  <a:ext uri="{FF2B5EF4-FFF2-40B4-BE49-F238E27FC236}">
                    <a16:creationId xmlns:a16="http://schemas.microsoft.com/office/drawing/2014/main" id="{C40E5DE4-2BF9-B740-AE62-D6E868CC0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10A779-B3A5-594A-9734-C267E73CC438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6E1941-991B-9A4C-BC8E-8AAEA7945471}"/>
                  </a:ext>
                </a:extLst>
              </p:cNvPr>
              <p:cNvSpPr txBox="1"/>
              <p:nvPr/>
            </p:nvSpPr>
            <p:spPr>
              <a:xfrm>
                <a:off x="925639" y="5536559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06D102-8D95-EC4B-8212-3E2ACC31BDED}"/>
                </a:ext>
              </a:extLst>
            </p:cNvPr>
            <p:cNvSpPr/>
            <p:nvPr/>
          </p:nvSpPr>
          <p:spPr>
            <a:xfrm>
              <a:off x="4499456" y="2671982"/>
              <a:ext cx="587182" cy="2826841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50000"/>
                    <a:satMod val="300000"/>
                    <a:alpha val="80000"/>
                  </a:schemeClr>
                </a:gs>
                <a:gs pos="35000">
                  <a:schemeClr val="dk1">
                    <a:tint val="37000"/>
                    <a:satMod val="300000"/>
                    <a:alpha val="80000"/>
                  </a:schemeClr>
                </a:gs>
                <a:gs pos="100000">
                  <a:schemeClr val="dk1">
                    <a:tint val="15000"/>
                    <a:satMod val="350000"/>
                    <a:alpha val="8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715C84-C10F-7E4F-B32B-D2692106E634}"/>
                </a:ext>
              </a:extLst>
            </p:cNvPr>
            <p:cNvSpPr/>
            <p:nvPr/>
          </p:nvSpPr>
          <p:spPr>
            <a:xfrm>
              <a:off x="5127603" y="2261120"/>
              <a:ext cx="102416" cy="323770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46BF8A8-08B1-EB40-B41C-0A0DEA414679}"/>
                </a:ext>
              </a:extLst>
            </p:cNvPr>
            <p:cNvCxnSpPr/>
            <p:nvPr/>
          </p:nvCxnSpPr>
          <p:spPr>
            <a:xfrm>
              <a:off x="4495414" y="2261120"/>
              <a:ext cx="10870" cy="323770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5285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3F94-83BC-FD4A-9556-C6DD19C9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 can predict the fuel performance in axisymmetric RZ space or in </a:t>
            </a:r>
            <a:r>
              <a:rPr lang="en-US" dirty="0" err="1"/>
              <a:t>Rθ</a:t>
            </a:r>
            <a:r>
              <a:rPr lang="en-US" dirty="0"/>
              <a:t>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6BDE7-1D0C-E44E-BEA5-E621E71C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91E16-B877-2E4D-A525-378C60AA4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05"/>
          <a:stretch/>
        </p:blipFill>
        <p:spPr>
          <a:xfrm>
            <a:off x="1338805" y="2027804"/>
            <a:ext cx="6541792" cy="4634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5C0C1-F936-4547-92A1-C024A2371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548" y="1968501"/>
            <a:ext cx="2088861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76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</a:t>
            </a:r>
          </a:p>
        </p:txBody>
      </p:sp>
      <p:sp>
        <p:nvSpPr>
          <p:cNvPr id="4" name="Pentagon 3"/>
          <p:cNvSpPr/>
          <p:nvPr/>
        </p:nvSpPr>
        <p:spPr>
          <a:xfrm rot="16200000">
            <a:off x="-198665" y="3771515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</a:t>
            </a:r>
          </a:p>
        </p:txBody>
      </p:sp>
      <p:sp>
        <p:nvSpPr>
          <p:cNvPr id="5" name="Pentagon 4"/>
          <p:cNvSpPr/>
          <p:nvPr/>
        </p:nvSpPr>
        <p:spPr>
          <a:xfrm rot="16200000">
            <a:off x="7893958" y="3771514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186593" y="1881935"/>
            <a:ext cx="7596943" cy="1175798"/>
            <a:chOff x="662592" y="1881935"/>
            <a:chExt cx="7596943" cy="11757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92" y="1881935"/>
              <a:ext cx="7426552" cy="11757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747487" y="2263761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full 3D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271486" y="3138120"/>
            <a:ext cx="7512048" cy="526414"/>
            <a:chOff x="747486" y="3138120"/>
            <a:chExt cx="7512048" cy="526414"/>
          </a:xfrm>
        </p:grpSpPr>
        <p:pic>
          <p:nvPicPr>
            <p:cNvPr id="13" name="Picture 12" descr="2D_asisymmetric_discrete_pellet.png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138120"/>
              <a:ext cx="7420806" cy="42705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47486" y="3202869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discrete pellets 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71486" y="3956979"/>
            <a:ext cx="7512048" cy="513101"/>
            <a:chOff x="747486" y="3956978"/>
            <a:chExt cx="7512048" cy="513101"/>
          </a:xfrm>
        </p:grpSpPr>
        <p:pic>
          <p:nvPicPr>
            <p:cNvPr id="14" name="Picture 13" descr="2D_asisymmetric_smeared_pellet.png"/>
            <p:cNvPicPr>
              <a:picLocks noChangeAspect="1"/>
            </p:cNvPicPr>
            <p:nvPr/>
          </p:nvPicPr>
          <p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956978"/>
              <a:ext cx="7320636" cy="41745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47486" y="400841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smeared pellets 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271487" y="4554733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multiple 1D slices (1.5D)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71487" y="5544876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1D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71486" y="6133541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 state, 1D (analytical)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71487" y="5097675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Steady, multiple 1D slices (1.5 D)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271487" y="1820173"/>
            <a:ext cx="7512048" cy="4186368"/>
          </a:xfrm>
          <a:prstGeom prst="roundRect">
            <a:avLst>
              <a:gd name="adj" fmla="val 7391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14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75480-BAB5-C642-8EF4-A490FCD7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1940E-7662-064E-B7D5-EE8C1EB8B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next generation fuel performance code under development in the US</a:t>
            </a:r>
          </a:p>
          <a:p>
            <a:r>
              <a:rPr lang="en-US" dirty="0"/>
              <a:t>It uses the MOOSE framework</a:t>
            </a:r>
          </a:p>
          <a:p>
            <a:r>
              <a:rPr lang="en-US" dirty="0"/>
              <a:t>Development was begun in 2008</a:t>
            </a:r>
          </a:p>
          <a:p>
            <a:r>
              <a:rPr lang="en-US" dirty="0"/>
              <a:t>The first paper using BISON was published in 2009 and the paper summarizing its full capabilities was published in 2012</a:t>
            </a:r>
          </a:p>
          <a:p>
            <a:r>
              <a:rPr lang="en-US" dirty="0"/>
              <a:t>It was developed at Idaho National Laboratory, with some support by ANATECH</a:t>
            </a:r>
          </a:p>
          <a:p>
            <a:r>
              <a:rPr lang="en-US" dirty="0"/>
              <a:t>BISON is available for free, but it is export controlled and requires a license agreement be signed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65EFA-665C-0641-A9B5-166D0D9E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6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4A127-D61A-4646-9225-BD4B792BB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 models the fuel behavior ranging from 1D to full 3D and uses FEM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C4F84-8FCE-1B4D-B192-CBF43681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DA26A8-8E30-0848-ADAD-E4C34984117E}"/>
              </a:ext>
            </a:extLst>
          </p:cNvPr>
          <p:cNvGrpSpPr/>
          <p:nvPr/>
        </p:nvGrpSpPr>
        <p:grpSpPr>
          <a:xfrm>
            <a:off x="2262245" y="2100331"/>
            <a:ext cx="7667510" cy="4124190"/>
            <a:chOff x="669114" y="1843594"/>
            <a:chExt cx="7667510" cy="4124190"/>
          </a:xfrm>
        </p:grpSpPr>
        <p:pic>
          <p:nvPicPr>
            <p:cNvPr id="6" name="Picture 7" descr="temp_3Dslice.png">
              <a:extLst>
                <a:ext uri="{FF2B5EF4-FFF2-40B4-BE49-F238E27FC236}">
                  <a16:creationId xmlns:a16="http://schemas.microsoft.com/office/drawing/2014/main" id="{A054E6DD-DC39-294C-862B-1C5F040EF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BBEBC16-DB00-5C45-9D8A-A09D78FD6B95}"/>
                </a:ext>
              </a:extLst>
            </p:cNvPr>
            <p:cNvSpPr/>
            <p:nvPr/>
          </p:nvSpPr>
          <p:spPr>
            <a:xfrm>
              <a:off x="5441678" y="2699291"/>
              <a:ext cx="2894946" cy="2196476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b="1" dirty="0"/>
                <a:t>Gap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Pressure is calculated using equation of state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Fully implemented implicit contact algorithm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Gap heat transfer model is used</a:t>
              </a:r>
            </a:p>
            <a:p>
              <a:pPr marL="171450" indent="-171450">
                <a:buFont typeface="Arial"/>
                <a:buChar char="•"/>
              </a:pPr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921F009-7C1B-7646-A9B2-7DE68DD3C3CA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18704"/>
              <a:chOff x="673013" y="1843594"/>
              <a:chExt cx="2894946" cy="1918704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CA99061-E2C0-304B-B8B3-EC6D94EEA50D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Fuel</a:t>
                </a:r>
              </a:p>
            </p:txBody>
          </p:sp>
          <p:pic>
            <p:nvPicPr>
              <p:cNvPr id="16" name="Picture 15" descr="latex-image-1.pdf">
                <a:extLst>
                  <a:ext uri="{FF2B5EF4-FFF2-40B4-BE49-F238E27FC236}">
                    <a16:creationId xmlns:a16="http://schemas.microsoft.com/office/drawing/2014/main" id="{BAF136E8-A4C6-AA45-9C67-E5E246EAA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17" name="Picture 16" descr="latex-image-1.pdf">
                <a:extLst>
                  <a:ext uri="{FF2B5EF4-FFF2-40B4-BE49-F238E27FC236}">
                    <a16:creationId xmlns:a16="http://schemas.microsoft.com/office/drawing/2014/main" id="{A6D0B184-3EB6-A946-839B-B0B1FE54C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98F751-AA14-194D-911F-240F02FE6BBE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8ED3D2-46DC-054B-B9C3-84ED7668859D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F60BB85-654B-F841-AD64-F07786A5489E}"/>
                </a:ext>
              </a:extLst>
            </p:cNvPr>
            <p:cNvGrpSpPr/>
            <p:nvPr/>
          </p:nvGrpSpPr>
          <p:grpSpPr>
            <a:xfrm>
              <a:off x="669114" y="4144674"/>
              <a:ext cx="2894946" cy="1823110"/>
              <a:chOff x="669114" y="4144674"/>
              <a:chExt cx="2894946" cy="1823110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CC079A18-BD6E-BD48-A6D9-DF35499D88ED}"/>
                  </a:ext>
                </a:extLst>
              </p:cNvPr>
              <p:cNvSpPr/>
              <p:nvPr/>
            </p:nvSpPr>
            <p:spPr>
              <a:xfrm>
                <a:off x="669114" y="4144674"/>
                <a:ext cx="2894946" cy="1823110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Cladding</a:t>
                </a:r>
              </a:p>
            </p:txBody>
          </p:sp>
          <p:pic>
            <p:nvPicPr>
              <p:cNvPr id="11" name="Picture 10" descr="latex-image-1.pdf">
                <a:extLst>
                  <a:ext uri="{FF2B5EF4-FFF2-40B4-BE49-F238E27FC236}">
                    <a16:creationId xmlns:a16="http://schemas.microsoft.com/office/drawing/2014/main" id="{B5A0A67C-8963-9744-9F68-70B99FAB9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5364057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2" name="Picture 11" descr="latex-image-1.pdf">
                <a:extLst>
                  <a:ext uri="{FF2B5EF4-FFF2-40B4-BE49-F238E27FC236}">
                    <a16:creationId xmlns:a16="http://schemas.microsoft.com/office/drawing/2014/main" id="{FDA47F00-3D33-7D46-A21C-287BB6C55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DB4B05-9A83-5A42-ADC1-D9D8396DEFDA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2891B2-2B9E-E54C-9433-6B0A0682EBAD}"/>
                  </a:ext>
                </a:extLst>
              </p:cNvPr>
              <p:cNvSpPr txBox="1"/>
              <p:nvPr/>
            </p:nvSpPr>
            <p:spPr>
              <a:xfrm>
                <a:off x="925639" y="5536559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5457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5229-D18C-4448-A166-6412AFC6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handle smeared or discrete pellets, asymmetric pellet geometry and deformation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0F8AE-556A-1E4E-88B7-0EFDCE2FE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52AFA-A4F3-6746-85E0-C73BF82BF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0" y="2949192"/>
            <a:ext cx="5898116" cy="2738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EF7CF-B603-454F-B12F-5BC18C510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620" y="2949192"/>
            <a:ext cx="6182453" cy="273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83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963E9-DC4D-5742-AE7A-9D54EC32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of its unique 3D capability, BISON can model truly 3D fuel performance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0678B-AB4A-8544-AD39-FFA7722AB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5" name="5pellet_merged_fine_westpower_MPS.mov">
            <a:hlinkClick r:id="" action="ppaction://media"/>
            <a:extLst>
              <a:ext uri="{FF2B5EF4-FFF2-40B4-BE49-F238E27FC236}">
                <a16:creationId xmlns:a16="http://schemas.microsoft.com/office/drawing/2014/main" id="{FF54607B-5670-E54F-BC49-C43876343D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9388" y="1968501"/>
            <a:ext cx="8480612" cy="477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1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A8576-9217-2D45-8EDB-4754CAC8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24" y="605828"/>
            <a:ext cx="10972800" cy="583213"/>
          </a:xfrm>
        </p:spPr>
        <p:txBody>
          <a:bodyPr/>
          <a:lstStyle/>
          <a:p>
            <a:r>
              <a:rPr lang="en-US" dirty="0"/>
              <a:t>Other countries have other fuel performance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B8532-7A49-2546-90AF-AB3093971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877E52-A7A3-6740-99CA-77CDD4A61A24}"/>
              </a:ext>
            </a:extLst>
          </p:cNvPr>
          <p:cNvGrpSpPr/>
          <p:nvPr/>
        </p:nvGrpSpPr>
        <p:grpSpPr>
          <a:xfrm>
            <a:off x="6142878" y="2050059"/>
            <a:ext cx="5475306" cy="4202113"/>
            <a:chOff x="4704123" y="2866698"/>
            <a:chExt cx="4439877" cy="32770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3BF637-8C0D-B44F-9A2C-2916DF2D2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04123" y="2866698"/>
              <a:ext cx="4237719" cy="27538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29FE0B-B108-3443-AF83-E580A877F6DA}"/>
                </a:ext>
              </a:extLst>
            </p:cNvPr>
            <p:cNvSpPr txBox="1"/>
            <p:nvPr/>
          </p:nvSpPr>
          <p:spPr>
            <a:xfrm>
              <a:off x="4766757" y="5620563"/>
              <a:ext cx="4377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http://</a:t>
              </a:r>
              <a:r>
                <a:rPr lang="en-US" sz="1400" dirty="0" err="1"/>
                <a:t>www.materials.cea.fr</a:t>
              </a:r>
              <a:r>
                <a:rPr lang="en-US" sz="1400" dirty="0"/>
                <a:t>/en/PDF/PLEIADES-</a:t>
              </a:r>
              <a:r>
                <a:rPr lang="en-US" sz="1400" dirty="0" err="1"/>
                <a:t>Platform.pdf</a:t>
              </a:r>
              <a:endParaRPr lang="en-US" sz="1400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8F0E340-CEBD-8661-148A-82E6A0732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333" y="1189041"/>
            <a:ext cx="3565736" cy="563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28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8291-BE66-2529-6193-9D35CAA3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3402B-64EA-BBA1-B847-969B2275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ED63E-070C-3A25-BE75-E9FA1F1F6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33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8649-7225-14B4-B096-E4A9E116F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OFFBEAT – new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D3E68-5B2F-E7E1-C58F-E3800B6CD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421821" cy="3965670"/>
          </a:xfrm>
        </p:spPr>
        <p:txBody>
          <a:bodyPr/>
          <a:lstStyle/>
          <a:p>
            <a:r>
              <a:rPr lang="en-US" sz="2200" dirty="0"/>
              <a:t>The </a:t>
            </a:r>
            <a:r>
              <a:rPr lang="en-US" sz="2200" dirty="0" err="1"/>
              <a:t>OpenFOAM</a:t>
            </a:r>
            <a:r>
              <a:rPr lang="en-US" sz="2200" dirty="0"/>
              <a:t> Fuel </a:t>
            </a:r>
            <a:r>
              <a:rPr lang="en-US" sz="2200" dirty="0" err="1"/>
              <a:t>BEhavior</a:t>
            </a:r>
            <a:r>
              <a:rPr lang="en-US" sz="2200" dirty="0"/>
              <a:t> Analysis Tool (OFFBEAT) is a multi-dimensional fuel performance code developed in Switzerland</a:t>
            </a:r>
          </a:p>
          <a:p>
            <a:r>
              <a:rPr lang="en-US" sz="2200" dirty="0"/>
              <a:t>The code can be used both for studying complex 2D or 3D local effects and for more traditional 1.5D base irradiation analyses</a:t>
            </a:r>
          </a:p>
          <a:p>
            <a:r>
              <a:rPr lang="en-US" sz="2200" dirty="0"/>
              <a:t>OFFBEAT is based on the open-source C++ library </a:t>
            </a:r>
            <a:r>
              <a:rPr lang="en-US" sz="2200" dirty="0" err="1"/>
              <a:t>OpenFOAM</a:t>
            </a:r>
            <a:r>
              <a:rPr lang="en-US" sz="2200" dirty="0"/>
              <a:t>, thus the governing equations are discretized with modern finite volume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7C5B4-1E61-C812-441D-5493064A1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AFC2A2-CD8B-3414-1A49-7933E721A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007" y="3905099"/>
            <a:ext cx="3701393" cy="2542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21A8F3-FAF9-D764-AAD0-3BB7C6647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993" y="624448"/>
            <a:ext cx="1877848" cy="3396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6E3BEB-0251-9F05-9883-CD8DF55A4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5696" y="1647526"/>
            <a:ext cx="3135586" cy="178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66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71E8B-5A2A-9F4B-9C5C-EAB748EE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DF76-F96F-F240-B3FA-0B3264620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Gap size changes due to thermal expansion</a:t>
            </a:r>
          </a:p>
          <a:p>
            <a:r>
              <a:rPr lang="en-US" dirty="0"/>
              <a:t>Often have displacements instead of strains, and can solve for stress via displacements</a:t>
            </a:r>
          </a:p>
          <a:p>
            <a:r>
              <a:rPr lang="en-US" dirty="0"/>
              <a:t>Fuel performance codes are focused on predicting the center temperature of the pellet and the stress in the cladding</a:t>
            </a:r>
          </a:p>
          <a:p>
            <a:r>
              <a:rPr lang="en-US" dirty="0"/>
              <a:t>All fuel performance codes</a:t>
            </a:r>
          </a:p>
          <a:p>
            <a:pPr lvl="1"/>
            <a:r>
              <a:rPr lang="en-US" dirty="0"/>
              <a:t>Numerically model the temperature in the fuel</a:t>
            </a:r>
          </a:p>
          <a:p>
            <a:pPr lvl="1"/>
            <a:r>
              <a:rPr lang="en-US" dirty="0"/>
              <a:t>Numerically model the stress in the cladding</a:t>
            </a:r>
          </a:p>
          <a:p>
            <a:pPr lvl="1"/>
            <a:r>
              <a:rPr lang="en-US" dirty="0"/>
              <a:t>And consider gap pressure, closure, and heat transfer in some way</a:t>
            </a:r>
          </a:p>
          <a:p>
            <a:r>
              <a:rPr lang="en-US" dirty="0"/>
              <a:t>The primary US codes are</a:t>
            </a:r>
          </a:p>
          <a:p>
            <a:pPr lvl="1"/>
            <a:r>
              <a:rPr lang="en-US" dirty="0"/>
              <a:t>FRAPCON – Steady state 1.5D, uses finite difference</a:t>
            </a:r>
          </a:p>
          <a:p>
            <a:pPr lvl="1"/>
            <a:r>
              <a:rPr lang="en-US" dirty="0"/>
              <a:t>FRAPTRAN – Transient 1.5D, uses finite difference</a:t>
            </a:r>
          </a:p>
          <a:p>
            <a:pPr lvl="1"/>
            <a:r>
              <a:rPr lang="en-US" dirty="0"/>
              <a:t>FALCON – Steady or transient 2D, uses finite element</a:t>
            </a:r>
          </a:p>
          <a:p>
            <a:pPr lvl="1"/>
            <a:r>
              <a:rPr lang="en-US" dirty="0"/>
              <a:t>BISON – Steady or transient, 1D – 3D, uses finite element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E7E29-81BF-9141-92CE-FE69F20D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97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79616-DD72-364D-AD42-3AAC907D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steady state temperature profile in the rod, including thermal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0C3D3-5BA8-2244-915A-6B25FE6D0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>
            <a:normAutofit/>
          </a:bodyPr>
          <a:lstStyle/>
          <a:p>
            <a:r>
              <a:rPr lang="en-US" dirty="0"/>
              <a:t>LHR = 200 W/cm, δ</a:t>
            </a:r>
            <a:r>
              <a:rPr lang="en-US" baseline="30000" dirty="0"/>
              <a:t>0</a:t>
            </a:r>
            <a:r>
              <a:rPr lang="en-US" baseline="-25000" dirty="0"/>
              <a:t>gap</a:t>
            </a:r>
            <a:r>
              <a:rPr lang="en-US" dirty="0"/>
              <a:t> = 30 μm, R</a:t>
            </a:r>
            <a:r>
              <a:rPr lang="en-US" baseline="-25000" dirty="0"/>
              <a:t>f</a:t>
            </a:r>
            <a:r>
              <a:rPr lang="en-US" dirty="0"/>
              <a:t> = 0.6, </a:t>
            </a:r>
            <a:r>
              <a:rPr lang="en-US" dirty="0" err="1"/>
              <a:t>T</a:t>
            </a:r>
            <a:r>
              <a:rPr lang="en-US" baseline="-25000" dirty="0" err="1"/>
              <a:t>co</a:t>
            </a:r>
            <a:r>
              <a:rPr lang="en-US" dirty="0"/>
              <a:t> = 600 K, T</a:t>
            </a:r>
            <a:r>
              <a:rPr lang="en-US" baseline="-25000" dirty="0"/>
              <a:t>EXP,0</a:t>
            </a:r>
            <a:r>
              <a:rPr lang="en-US" dirty="0"/>
              <a:t> = 373 K, </a:t>
            </a:r>
            <a:br>
              <a:rPr lang="en-US" dirty="0"/>
            </a:b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 = 0.0026 W/cm-K,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= 0.06 cm, α</a:t>
            </a:r>
            <a:r>
              <a:rPr lang="en-US" baseline="-25000" dirty="0"/>
              <a:t>f</a:t>
            </a:r>
            <a:r>
              <a:rPr lang="en-US" dirty="0"/>
              <a:t> = 11.0e-6 1/K, α</a:t>
            </a:r>
            <a:r>
              <a:rPr lang="en-US" baseline="-25000" dirty="0"/>
              <a:t>C</a:t>
            </a:r>
            <a:r>
              <a:rPr lang="en-US" dirty="0"/>
              <a:t> = 7.1e-6 1/K</a:t>
            </a:r>
          </a:p>
          <a:p>
            <a:endParaRPr lang="en-US" dirty="0"/>
          </a:p>
          <a:p>
            <a:r>
              <a:rPr lang="en-US" dirty="0"/>
              <a:t>So, T</a:t>
            </a:r>
            <a:r>
              <a:rPr lang="en-US" baseline="-25000" dirty="0"/>
              <a:t>IC</a:t>
            </a:r>
            <a:r>
              <a:rPr lang="en-US" dirty="0"/>
              <a:t> = 600 + 11.2 = 611.2 K, T</a:t>
            </a:r>
            <a:r>
              <a:rPr lang="en-US" baseline="-25000" dirty="0"/>
              <a:t>s</a:t>
            </a:r>
            <a:r>
              <a:rPr lang="en-US" dirty="0"/>
              <a:t> = 672.4 K, T</a:t>
            </a:r>
            <a:r>
              <a:rPr lang="en-US" baseline="-25000" dirty="0"/>
              <a:t>0 </a:t>
            </a:r>
            <a:r>
              <a:rPr lang="en-US" dirty="0"/>
              <a:t>= 1232.0 K </a:t>
            </a:r>
          </a:p>
          <a:p>
            <a:r>
              <a:rPr lang="en-US" dirty="0"/>
              <a:t>First, we will deal with expansion in the cladding</a:t>
            </a:r>
          </a:p>
          <a:p>
            <a:pPr lvl="1"/>
            <a:r>
              <a:rPr lang="en-US" dirty="0"/>
              <a:t>Av(</a:t>
            </a:r>
            <a:r>
              <a:rPr lang="en-US" dirty="0" err="1"/>
              <a:t>R</a:t>
            </a:r>
            <a:r>
              <a:rPr lang="en-US" baseline="-25000" dirty="0" err="1"/>
              <a:t>c</a:t>
            </a:r>
            <a:r>
              <a:rPr lang="en-US" dirty="0"/>
              <a:t>) = 0.6 + 30e-4 + 0.06/2 = 0.633 cm</a:t>
            </a:r>
          </a:p>
          <a:p>
            <a:pPr lvl="1"/>
            <a:r>
              <a:rPr lang="en-US" dirty="0"/>
              <a:t>Av(T</a:t>
            </a:r>
            <a:r>
              <a:rPr lang="en-US" baseline="-25000" dirty="0"/>
              <a:t>C</a:t>
            </a:r>
            <a:r>
              <a:rPr lang="en-US" dirty="0"/>
              <a:t>) = (600+611.2)/2 = 605.6 K</a:t>
            </a:r>
          </a:p>
          <a:p>
            <a:pPr lvl="1"/>
            <a:r>
              <a:rPr lang="en-US" dirty="0" err="1"/>
              <a:t>ΔR</a:t>
            </a:r>
            <a:r>
              <a:rPr lang="en-US" baseline="-25000" dirty="0" err="1"/>
              <a:t>c</a:t>
            </a:r>
            <a:r>
              <a:rPr lang="en-US" dirty="0"/>
              <a:t> = 0.633*7.1e-6*(605.6 – 373) = 0.001 cm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5262D-B5B5-5145-ADDB-BB902EAA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13244CA-CA1C-9646-8002-67BB4EDA5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220" y="3009743"/>
            <a:ext cx="2425700" cy="5461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A7028224-F862-0E43-B5CC-AF23C8299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41" y="3009743"/>
            <a:ext cx="4711700" cy="279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5B600F-AB39-0647-9363-CBB757590A6F}"/>
                  </a:ext>
                </a:extLst>
              </p:cNvPr>
              <p:cNvSpPr txBox="1"/>
              <p:nvPr/>
            </p:nvSpPr>
            <p:spPr>
              <a:xfrm>
                <a:off x="6096000" y="3009743"/>
                <a:ext cx="138082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5B600F-AB39-0647-9363-CBB757590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009743"/>
                <a:ext cx="1380826" cy="299249"/>
              </a:xfrm>
              <a:prstGeom prst="rect">
                <a:avLst/>
              </a:prstGeom>
              <a:blipFill>
                <a:blip r:embed="rId4"/>
                <a:stretch>
                  <a:fillRect l="-1835" t="-4000" r="-1835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01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6F26-78E1-3C42-A7B3-B18539ED4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steady state temperature profile in the rod, including thermal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9FB69-FB25-E54A-B0FE-FEC2AB343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Second, we deal with the fuel</a:t>
            </a:r>
          </a:p>
          <a:p>
            <a:pPr lvl="1"/>
            <a:r>
              <a:rPr lang="en-US" dirty="0"/>
              <a:t>Av(</a:t>
            </a:r>
            <a:r>
              <a:rPr lang="en-US" dirty="0" err="1"/>
              <a:t>Tf</a:t>
            </a:r>
            <a:r>
              <a:rPr lang="en-US" dirty="0"/>
              <a:t>) = (1203 + 672.4)/2 = 937.7 K</a:t>
            </a:r>
          </a:p>
          <a:p>
            <a:pPr lvl="1"/>
            <a:r>
              <a:rPr lang="en-US" dirty="0" err="1"/>
              <a:t>ΔR</a:t>
            </a:r>
            <a:r>
              <a:rPr lang="en-US" baseline="-25000" dirty="0" err="1"/>
              <a:t>f</a:t>
            </a:r>
            <a:r>
              <a:rPr lang="en-US" dirty="0"/>
              <a:t> = 0.6*11e-6*(937.7 – 373) = 0.0037 cm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 total change in the gap is 0.001 – 0.0037 = -0.0027</a:t>
            </a:r>
          </a:p>
          <a:p>
            <a:r>
              <a:rPr lang="en-US" dirty="0"/>
              <a:t>However, that means the gap is smaller and so our temperatures were wrong!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54C30-0BF4-AA44-BD8C-35B402088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B6A36D5B-0386-0445-AAA6-CCEC64B47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27" y="3615224"/>
            <a:ext cx="4711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28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79016-F80B-D947-87B2-CEA142F17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calculation is repeated until the gap width stops changing significantly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09FC4-3CFB-E244-BF60-22E39B18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56422" cy="3965670"/>
          </a:xfrm>
        </p:spPr>
        <p:txBody>
          <a:bodyPr/>
          <a:lstStyle/>
          <a:p>
            <a:r>
              <a:rPr lang="en-US" dirty="0"/>
              <a:t>The change in the gap does NOT affect the coolant or cladding temperatures, just the gap and fuel temperatures</a:t>
            </a:r>
          </a:p>
          <a:p>
            <a:r>
              <a:rPr lang="en-US" dirty="0"/>
              <a:t>We only need to repeat the calculation of the fuel and cladding temperatures and the change in the gap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D2E94-9705-1A4B-9736-78F59D51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FF997E-B767-F645-9407-4C9AD54B7DE2}"/>
              </a:ext>
            </a:extLst>
          </p:cNvPr>
          <p:cNvGraphicFramePr>
            <a:graphicFrameLocks noGrp="1"/>
          </p:cNvGraphicFramePr>
          <p:nvPr/>
        </p:nvGraphicFramePr>
        <p:xfrm>
          <a:off x="7030992" y="2160495"/>
          <a:ext cx="4493836" cy="2108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3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3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35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δ</a:t>
                      </a:r>
                      <a:r>
                        <a:rPr lang="en-US" sz="1600" baseline="-25000" dirty="0" err="1"/>
                        <a:t>gap</a:t>
                      </a:r>
                      <a:r>
                        <a:rPr lang="en-US" sz="1600" baseline="0" dirty="0"/>
                        <a:t> (cm)</a:t>
                      </a:r>
                      <a:endParaRPr 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</a:t>
                      </a:r>
                      <a:r>
                        <a:rPr lang="en-US" sz="1600" baseline="-25000" dirty="0" err="1"/>
                        <a:t>s</a:t>
                      </a:r>
                      <a:r>
                        <a:rPr lang="en-US" sz="1600" baseline="-25000" dirty="0"/>
                        <a:t> </a:t>
                      </a:r>
                      <a:r>
                        <a:rPr lang="en-US" sz="1600" baseline="0" dirty="0"/>
                        <a:t>(K)</a:t>
                      </a:r>
                      <a:endParaRPr 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</a:t>
                      </a:r>
                      <a:r>
                        <a:rPr lang="en-US" sz="1600" baseline="-25000" dirty="0"/>
                        <a:t>0 </a:t>
                      </a:r>
                      <a:r>
                        <a:rPr lang="en-US" sz="1600" baseline="0" dirty="0"/>
                        <a:t>(K)</a:t>
                      </a:r>
                      <a:endParaRPr lang="en-US" sz="1600" baseline="-25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6B13D10-529F-C04E-82C4-F5FA8CA3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129" y="4240964"/>
            <a:ext cx="3999563" cy="266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54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THERMO-Mechanics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83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0C99-CAEA-1647-B469-AFE615AE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Relating Displacements to Stress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9D693-1E27-1A46-8EC3-79DA90DC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B14A1-C1ED-054C-A125-96FE5905C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48" y="5142500"/>
            <a:ext cx="3328293" cy="722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1BE89-7DCE-FE44-B18C-A2F1EF744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666" y="5054184"/>
            <a:ext cx="2527366" cy="810665"/>
          </a:xfrm>
          <a:prstGeom prst="rect">
            <a:avLst/>
          </a:prstGeom>
        </p:spPr>
      </p:pic>
      <p:pic>
        <p:nvPicPr>
          <p:cNvPr id="10" name="Picture 7" descr="temp_3Dslice.png">
            <a:extLst>
              <a:ext uri="{FF2B5EF4-FFF2-40B4-BE49-F238E27FC236}">
                <a16:creationId xmlns:a16="http://schemas.microsoft.com/office/drawing/2014/main" id="{D7703898-5F96-D344-A1E4-85A848F060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8363853" y="1895417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48A436-B208-ED40-9C1E-54A14BBCBDA3}"/>
              </a:ext>
            </a:extLst>
          </p:cNvPr>
          <p:cNvSpPr txBox="1"/>
          <p:nvPr/>
        </p:nvSpPr>
        <p:spPr>
          <a:xfrm>
            <a:off x="1030321" y="1968501"/>
            <a:ext cx="65219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have been determining the stress due to some internal pressure (or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Often, the information more readily obtainable are the displacements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Utilizing the previous equations, can develop displacement to stress relationships for our geometry</a:t>
            </a:r>
          </a:p>
        </p:txBody>
      </p:sp>
    </p:spTree>
    <p:extLst>
      <p:ext uri="{BB962C8B-B14F-4D97-AF65-F5344CB8AC3E}">
        <p14:creationId xmlns:p14="http://schemas.microsoft.com/office/powerpoint/2010/main" val="2106381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4561</TotalTime>
  <Words>2096</Words>
  <Application>Microsoft Macintosh PowerPoint</Application>
  <PresentationFormat>Widescreen</PresentationFormat>
  <Paragraphs>341</Paragraphs>
  <Slides>41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NCStateU-horizontal-left-logo</vt:lpstr>
      <vt:lpstr>Nuclear Fuel Performance</vt:lpstr>
      <vt:lpstr>Last Time</vt:lpstr>
      <vt:lpstr>The gap changes as a function of time</vt:lpstr>
      <vt:lpstr>Example</vt:lpstr>
      <vt:lpstr>Calculate the steady state temperature profile in the rod, including thermal expansion</vt:lpstr>
      <vt:lpstr>Calculate the steady state temperature profile in the rod, including thermal expansion</vt:lpstr>
      <vt:lpstr>This calculation is repeated until the gap width stops changing significantly</vt:lpstr>
      <vt:lpstr>THERMO-Mechanics</vt:lpstr>
      <vt:lpstr>Relating Displacements to Stress</vt:lpstr>
      <vt:lpstr>Assuming problem is axisymmetric</vt:lpstr>
      <vt:lpstr>Solve for the stress from the strain</vt:lpstr>
      <vt:lpstr>Further simplify the problem to be 1D</vt:lpstr>
      <vt:lpstr>Determine the strain and stress in the pellet for 1D case</vt:lpstr>
      <vt:lpstr>Example problem</vt:lpstr>
      <vt:lpstr>NUMERICAL THERMO-Mechanics</vt:lpstr>
      <vt:lpstr>Now we can solve the temperature and the displacement vector for the full thermomechanical problem</vt:lpstr>
      <vt:lpstr>The primary tool for solving all thermomechanics problems is the finite element method</vt:lpstr>
      <vt:lpstr>The 1D thermomechanics problem definition</vt:lpstr>
      <vt:lpstr>Comparison to analytical theory</vt:lpstr>
      <vt:lpstr>There are various available tools for solving coupled thermomechanical problems with FEM</vt:lpstr>
      <vt:lpstr>The purpose of a fuel performance code is to simulate and evaluate fuel rod behavior</vt:lpstr>
      <vt:lpstr>How are fuel performance codes used?</vt:lpstr>
      <vt:lpstr>A fuel performance code must be able to predict:</vt:lpstr>
      <vt:lpstr>The primary focus is solving the thermomechanical problem</vt:lpstr>
      <vt:lpstr>Various approaches to model the fuel rod</vt:lpstr>
      <vt:lpstr>Early fuel performance codes were made for either steady state or transient operation</vt:lpstr>
      <vt:lpstr>Start with FRAPCON</vt:lpstr>
      <vt:lpstr>FRAPCON Flow Chart</vt:lpstr>
      <vt:lpstr>FRAPTRAN</vt:lpstr>
      <vt:lpstr>FALCON</vt:lpstr>
      <vt:lpstr>FALCON</vt:lpstr>
      <vt:lpstr>FALCON is a 2D transient and steady state code</vt:lpstr>
      <vt:lpstr>FALCON can predict the fuel performance in axisymmetric RZ space or in Rθ space</vt:lpstr>
      <vt:lpstr>BISON</vt:lpstr>
      <vt:lpstr>BISON</vt:lpstr>
      <vt:lpstr>BISON models the fuel behavior ranging from 1D to full 3D and uses FEM</vt:lpstr>
      <vt:lpstr>Can handle smeared or discrete pellets, asymmetric pellet geometry and deformation</vt:lpstr>
      <vt:lpstr>Because of its unique 3D capability, BISON can model truly 3D fuel performance problems</vt:lpstr>
      <vt:lpstr>Other countries have other fuel performance codes</vt:lpstr>
      <vt:lpstr>OFFBEAT – new tool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1 is in the books</dc:title>
  <dc:creator>Benjamin Beeler</dc:creator>
  <cp:lastModifiedBy>Benjamin W. Beeler</cp:lastModifiedBy>
  <cp:revision>77</cp:revision>
  <dcterms:created xsi:type="dcterms:W3CDTF">2020-02-03T20:17:36Z</dcterms:created>
  <dcterms:modified xsi:type="dcterms:W3CDTF">2024-01-17T14:26:32Z</dcterms:modified>
</cp:coreProperties>
</file>